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notesMasterIdLst>
    <p:notesMasterId r:id="rId43"/>
  </p:notesMasterIdLst>
  <p:sldIdLst>
    <p:sldId id="256" r:id="rId2"/>
    <p:sldId id="258" r:id="rId3"/>
    <p:sldId id="259" r:id="rId4"/>
    <p:sldId id="260" r:id="rId5"/>
    <p:sldId id="261" r:id="rId6"/>
    <p:sldId id="265" r:id="rId7"/>
    <p:sldId id="266" r:id="rId8"/>
    <p:sldId id="302" r:id="rId9"/>
    <p:sldId id="270" r:id="rId10"/>
    <p:sldId id="303" r:id="rId11"/>
    <p:sldId id="269" r:id="rId12"/>
    <p:sldId id="267" r:id="rId13"/>
    <p:sldId id="304" r:id="rId14"/>
    <p:sldId id="268" r:id="rId15"/>
    <p:sldId id="271" r:id="rId16"/>
    <p:sldId id="273" r:id="rId17"/>
    <p:sldId id="274" r:id="rId18"/>
    <p:sldId id="305" r:id="rId19"/>
    <p:sldId id="275" r:id="rId20"/>
    <p:sldId id="298" r:id="rId21"/>
    <p:sldId id="297" r:id="rId22"/>
    <p:sldId id="296" r:id="rId23"/>
    <p:sldId id="278" r:id="rId24"/>
    <p:sldId id="277" r:id="rId25"/>
    <p:sldId id="281" r:id="rId26"/>
    <p:sldId id="282" r:id="rId27"/>
    <p:sldId id="314" r:id="rId28"/>
    <p:sldId id="315" r:id="rId29"/>
    <p:sldId id="316" r:id="rId30"/>
    <p:sldId id="283" r:id="rId31"/>
    <p:sldId id="285" r:id="rId32"/>
    <p:sldId id="286" r:id="rId33"/>
    <p:sldId id="287" r:id="rId34"/>
    <p:sldId id="288" r:id="rId35"/>
    <p:sldId id="317" r:id="rId36"/>
    <p:sldId id="313" r:id="rId37"/>
    <p:sldId id="306" r:id="rId38"/>
    <p:sldId id="307" r:id="rId39"/>
    <p:sldId id="308" r:id="rId40"/>
    <p:sldId id="309" r:id="rId41"/>
    <p:sldId id="310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25"/>
    <p:restoredTop sz="87004"/>
  </p:normalViewPr>
  <p:slideViewPr>
    <p:cSldViewPr snapToGrid="0" snapToObjects="1">
      <p:cViewPr varScale="1">
        <p:scale>
          <a:sx n="134" d="100"/>
          <a:sy n="134" d="100"/>
        </p:scale>
        <p:origin x="205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94" d="100"/>
        <a:sy n="1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A7B24-9F20-FE4B-A128-52CA9B83FF75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9FCEA-2EE6-CE40-BBE0-8FF509DE4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09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736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62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043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4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2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11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25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8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041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93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49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2694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04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0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685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543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284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5605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918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377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046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188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3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390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256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49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761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2365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0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351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040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02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86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060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107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5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64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by</a:t>
            </a:r>
            <a:r>
              <a:rPr lang="en-US" baseline="0" dirty="0" smtClean="0"/>
              <a:t> </a:t>
            </a:r>
            <a:r>
              <a:rPr lang="en-US" dirty="0" smtClean="0"/>
              <a:t>2:00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9FCEA-2EE6-CE40-BBE0-8FF509DE4C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09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7DB04-5F19-C14B-AFCC-924A8FAF6540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8E516-FE75-C44A-9EDE-F467CC8C3494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43EC3-37FA-C148-9853-D6D0C4D835BB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DA3D-8D73-1C41-8CC6-EDAC1A5A2D90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1AE7B-2D6F-8F49-99F9-F6F537B06C39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B23CC-CD71-C64E-A0AD-8D0AE4CCD995}" type="datetime1">
              <a:rPr lang="en-SG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6B729-7EC8-214A-BD5C-5608107B24D8}" type="datetime1">
              <a:rPr lang="en-SG" smtClean="0"/>
              <a:t>11/9/17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E9467-99B3-8C40-AFDE-53379673415F}" type="datetime1">
              <a:rPr lang="en-SG" smtClean="0"/>
              <a:t>11/9/17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49493-90D3-944E-903F-DC336A6B2CB7}" type="datetime1">
              <a:rPr lang="en-SG" smtClean="0"/>
              <a:t>11/9/17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0EE2E85A-B39B-C64D-AD9C-C176F0628469}" type="datetime1">
              <a:rPr lang="en-SG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2068B-64B9-7E41-91F6-06335F232D7E}" type="datetime1">
              <a:rPr lang="en-SG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78D02C2-7B4B-3D42-AB02-4CDE99119DBF}" type="datetime1">
              <a:rPr lang="en-SG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59FBDDC-9BF7-854C-84B1-2990FB11A6E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9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17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1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600" b="1" dirty="0" smtClean="0"/>
              <a:t>Risk and Trust in Open Systems</a:t>
            </a:r>
            <a:r>
              <a:rPr lang="en-US" sz="2400" b="1" dirty="0" smtClean="0"/>
              <a:t> </a:t>
            </a:r>
            <a:br>
              <a:rPr lang="en-US" sz="2400" b="1" dirty="0" smtClean="0"/>
            </a:br>
            <a:r>
              <a:rPr lang="en-US" sz="2400" b="1" dirty="0" smtClean="0"/>
              <a:t>Towards formalizing Permission and Authority, and Policies for Object-Capability Patterns</a:t>
            </a:r>
            <a:r>
              <a:rPr lang="en-US" sz="4400" b="1" dirty="0"/>
              <a:t/>
            </a:r>
            <a:br>
              <a:rPr lang="en-US" sz="4400" b="1" dirty="0"/>
            </a:br>
            <a:r>
              <a:rPr lang="en-US" sz="2000" b="1" dirty="0" smtClean="0"/>
              <a:t>Author: Shu-Peng Loh</a:t>
            </a:r>
            <a:br>
              <a:rPr lang="en-US" sz="2000" b="1" dirty="0" smtClean="0"/>
            </a:br>
            <a:r>
              <a:rPr lang="en-US" sz="2000" b="1" dirty="0" smtClean="0"/>
              <a:t>Supervisor: Sophia </a:t>
            </a:r>
            <a:r>
              <a:rPr lang="en-US" sz="2000" b="1" dirty="0" err="1" smtClean="0"/>
              <a:t>Drossopoulou</a:t>
            </a:r>
            <a:endParaRPr lang="en-US" sz="2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/>
              <a:t>MSc Computing </a:t>
            </a:r>
            <a:r>
              <a:rPr lang="en-US" sz="1600" b="1" dirty="0"/>
              <a:t>Science </a:t>
            </a:r>
            <a:r>
              <a:rPr lang="en-US" sz="1600" b="1" dirty="0" smtClean="0"/>
              <a:t>THESIS PRESENTATION</a:t>
            </a:r>
            <a:r>
              <a:rPr lang="en-US" sz="1600" b="1" dirty="0"/>
              <a:t/>
            </a:r>
            <a:br>
              <a:rPr lang="en-US" sz="1600" b="1" dirty="0"/>
            </a:br>
            <a:endParaRPr lang="en-US" sz="1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9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CON1: Proposed </a:t>
            </a:r>
            <a:r>
              <a:rPr lang="en-US" b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/>
                </a:solidFill>
              </a:rPr>
              <a:t>Drossopoulou</a:t>
            </a:r>
            <a:r>
              <a:rPr lang="en-US" dirty="0">
                <a:solidFill>
                  <a:schemeClr val="accent1"/>
                </a:solidFill>
              </a:rPr>
              <a:t> et al.[DNMM16]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CON2: Proposed </a:t>
            </a:r>
            <a:r>
              <a:rPr lang="en-US" b="1" dirty="0">
                <a:solidFill>
                  <a:schemeClr val="accent1"/>
                </a:solidFill>
              </a:rPr>
              <a:t>novel use </a:t>
            </a:r>
            <a:r>
              <a:rPr lang="en-US" dirty="0">
                <a:solidFill>
                  <a:schemeClr val="accent1"/>
                </a:solidFill>
              </a:rPr>
              <a:t>of Domination, inspired by the work by Clarke et al. on ownership types[CPN98]</a:t>
            </a:r>
          </a:p>
          <a:p>
            <a:r>
              <a:rPr lang="en-US" dirty="0" smtClean="0"/>
              <a:t>CON3: Proposed </a:t>
            </a:r>
            <a:r>
              <a:rPr lang="en-US" dirty="0"/>
              <a:t>a </a:t>
            </a:r>
            <a:r>
              <a:rPr lang="en-US" b="1" dirty="0"/>
              <a:t>eventual paths lemma</a:t>
            </a:r>
            <a:r>
              <a:rPr lang="en-US" dirty="0"/>
              <a:t> in OCAP that describes necessary present reference graph configurations for specific future reference graph configurations</a:t>
            </a:r>
          </a:p>
          <a:p>
            <a:r>
              <a:rPr lang="en-US" dirty="0" smtClean="0"/>
              <a:t>CON4: Made </a:t>
            </a:r>
            <a:r>
              <a:rPr lang="en-US" b="1" dirty="0"/>
              <a:t>observations using our methodology </a:t>
            </a:r>
            <a:r>
              <a:rPr lang="en-US" dirty="0"/>
              <a:t>on concepts such as Isolation and Cooperation;</a:t>
            </a:r>
          </a:p>
          <a:p>
            <a:pPr lvl="1"/>
            <a:r>
              <a:rPr lang="en-US" dirty="0"/>
              <a:t>Safe Cooperation, Vulnerable Cooperation, and Protected Cooperation</a:t>
            </a:r>
          </a:p>
          <a:p>
            <a:r>
              <a:rPr lang="en-US" dirty="0" smtClean="0"/>
              <a:t>CON5: Presented </a:t>
            </a:r>
            <a:r>
              <a:rPr lang="en-US" dirty="0"/>
              <a:t>3 OCAP patterns: DOM Tree, Caretaker, Membrane Pattern</a:t>
            </a:r>
          </a:p>
          <a:p>
            <a:pPr lvl="1"/>
            <a:r>
              <a:rPr lang="en-US" b="1" dirty="0"/>
              <a:t>(new) wrote them in the capability-safe language Pony</a:t>
            </a:r>
          </a:p>
          <a:p>
            <a:pPr lvl="1"/>
            <a:r>
              <a:rPr lang="en-US" b="1" dirty="0"/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10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3171825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24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CON3:</a:t>
            </a:r>
            <a:br>
              <a:rPr lang="en-US" dirty="0" smtClean="0"/>
            </a:br>
            <a:r>
              <a:rPr lang="en-US" dirty="0" smtClean="0"/>
              <a:t>OCAP </a:t>
            </a:r>
            <a:r>
              <a:rPr lang="en-US" dirty="0" smtClean="0"/>
              <a:t>Permissions</a:t>
            </a:r>
            <a:r>
              <a:rPr lang="mr-IN" dirty="0" smtClean="0"/>
              <a:t>–</a:t>
            </a:r>
            <a:r>
              <a:rPr lang="en-US" dirty="0" smtClean="0"/>
              <a:t>Lemma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11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696812"/>
            <a:ext cx="5812303" cy="3172282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think about what present reference graph configurations are necessary for specific future reference graph configurations?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282462" y="4320905"/>
            <a:ext cx="1289538" cy="84406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7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286604"/>
            <a:ext cx="8567226" cy="1450757"/>
          </a:xfrm>
        </p:spPr>
        <p:txBody>
          <a:bodyPr/>
          <a:lstStyle/>
          <a:p>
            <a:r>
              <a:rPr lang="en-US" dirty="0" smtClean="0"/>
              <a:t>CON3:</a:t>
            </a:r>
            <a:br>
              <a:rPr lang="en-US" dirty="0" smtClean="0"/>
            </a:br>
            <a:r>
              <a:rPr lang="en-US" dirty="0" smtClean="0"/>
              <a:t>OCAP </a:t>
            </a:r>
            <a:r>
              <a:rPr lang="en-US" dirty="0" smtClean="0"/>
              <a:t>Permissions</a:t>
            </a:r>
            <a:r>
              <a:rPr lang="mr-IN" dirty="0" smtClean="0"/>
              <a:t>–</a:t>
            </a:r>
            <a:r>
              <a:rPr lang="en-US" dirty="0" smtClean="0"/>
              <a:t>Lemma (cont.)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12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think about what present reference graph configurations are necessary for specific future reference graph configurations?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641966"/>
            <a:ext cx="7348026" cy="305561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106572" y="4501661"/>
            <a:ext cx="348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x</a:t>
            </a:r>
            <a:r>
              <a:rPr lang="en-US" i="1" dirty="0" smtClean="0"/>
              <a:t> introduces capability of itself to o</a:t>
            </a:r>
            <a:endParaRPr lang="en-US" i="1" dirty="0"/>
          </a:p>
        </p:txBody>
      </p:sp>
      <p:sp>
        <p:nvSpPr>
          <p:cNvPr id="35" name="TextBox 34"/>
          <p:cNvSpPr txBox="1"/>
          <p:nvPr/>
        </p:nvSpPr>
        <p:spPr>
          <a:xfrm>
            <a:off x="5106572" y="3734213"/>
            <a:ext cx="249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o has capability of x now</a:t>
            </a:r>
            <a:endParaRPr lang="en-US" i="1" dirty="0"/>
          </a:p>
        </p:txBody>
      </p:sp>
      <p:sp>
        <p:nvSpPr>
          <p:cNvPr id="36" name="TextBox 35"/>
          <p:cNvSpPr txBox="1"/>
          <p:nvPr/>
        </p:nvSpPr>
        <p:spPr>
          <a:xfrm>
            <a:off x="5106572" y="5209456"/>
            <a:ext cx="2483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x has eventual path to </a:t>
            </a:r>
            <a:r>
              <a:rPr lang="en-US" i="1" smtClean="0"/>
              <a:t>o’</a:t>
            </a:r>
            <a:br>
              <a:rPr lang="en-US" i="1" smtClean="0"/>
            </a:br>
            <a:r>
              <a:rPr lang="en-US" i="1" smtClean="0"/>
              <a:t>(recursively expandable)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6072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CON1: Proposed </a:t>
            </a:r>
            <a:r>
              <a:rPr lang="en-US" b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/>
                </a:solidFill>
              </a:rPr>
              <a:t>Drossopoulou</a:t>
            </a:r>
            <a:r>
              <a:rPr lang="en-US" dirty="0">
                <a:solidFill>
                  <a:schemeClr val="accent1"/>
                </a:solidFill>
              </a:rPr>
              <a:t> et al.[DNMM16]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CON2: Proposed </a:t>
            </a:r>
            <a:r>
              <a:rPr lang="en-US" b="1" dirty="0">
                <a:solidFill>
                  <a:schemeClr val="accent1"/>
                </a:solidFill>
              </a:rPr>
              <a:t>novel use </a:t>
            </a:r>
            <a:r>
              <a:rPr lang="en-US" dirty="0">
                <a:solidFill>
                  <a:schemeClr val="accent1"/>
                </a:solidFill>
              </a:rPr>
              <a:t>of Domination, inspired by the work by Clarke et al. on ownership types[CPN98]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CON3: Proposed </a:t>
            </a:r>
            <a:r>
              <a:rPr lang="en-US" dirty="0">
                <a:solidFill>
                  <a:schemeClr val="accent1"/>
                </a:solidFill>
              </a:rPr>
              <a:t>a </a:t>
            </a:r>
            <a:r>
              <a:rPr lang="en-US" b="1" dirty="0">
                <a:solidFill>
                  <a:schemeClr val="accent1"/>
                </a:solidFill>
              </a:rPr>
              <a:t>eventual paths lemma</a:t>
            </a:r>
            <a:r>
              <a:rPr lang="en-US" dirty="0">
                <a:solidFill>
                  <a:schemeClr val="accent1"/>
                </a:solidFill>
              </a:rPr>
              <a:t> in OCAP that describes necessary present reference graph configurations for specific future reference graph configurations</a:t>
            </a:r>
          </a:p>
          <a:p>
            <a:r>
              <a:rPr lang="en-US" dirty="0" smtClean="0"/>
              <a:t>CON4: Made </a:t>
            </a:r>
            <a:r>
              <a:rPr lang="en-US" b="1" dirty="0"/>
              <a:t>observations using our methodology </a:t>
            </a:r>
            <a:r>
              <a:rPr lang="en-US" dirty="0"/>
              <a:t>on concepts such as Isolation and Cooperation;</a:t>
            </a:r>
          </a:p>
          <a:p>
            <a:pPr lvl="1"/>
            <a:r>
              <a:rPr lang="en-US" dirty="0"/>
              <a:t>Safe Cooperation, Vulnerable Cooperation, and Protected Cooperation</a:t>
            </a:r>
          </a:p>
          <a:p>
            <a:r>
              <a:rPr lang="en-US" dirty="0" smtClean="0"/>
              <a:t>CON5: Presented </a:t>
            </a:r>
            <a:r>
              <a:rPr lang="en-US" dirty="0"/>
              <a:t>3 OCAP patterns: DOM Tree, Caretaker, Membrane Pattern</a:t>
            </a:r>
          </a:p>
          <a:p>
            <a:pPr lvl="1"/>
            <a:r>
              <a:rPr lang="en-US" b="1" dirty="0"/>
              <a:t>(new) wrote them in the capability-safe language Pony</a:t>
            </a:r>
          </a:p>
          <a:p>
            <a:pPr lvl="1"/>
            <a:r>
              <a:rPr lang="en-US" b="1" dirty="0"/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13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3705225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6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CON4: OCAP Authority Requires </a:t>
            </a:r>
            <a:r>
              <a:rPr lang="en-US" dirty="0" smtClean="0"/>
              <a:t>Permission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Because objects in OCAP systems can only communicate on capabilities</a:t>
            </a:r>
          </a:p>
          <a:p>
            <a:r>
              <a:rPr lang="en-US" dirty="0" smtClean="0"/>
              <a:t>Method invocation requires capabilities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969010"/>
            <a:ext cx="8036788" cy="7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9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CON4:</a:t>
            </a:r>
            <a:br>
              <a:rPr lang="en-US" dirty="0" smtClean="0"/>
            </a:br>
            <a:r>
              <a:rPr lang="en-US" dirty="0" smtClean="0"/>
              <a:t>Isolation </a:t>
            </a:r>
            <a:r>
              <a:rPr lang="en-US" dirty="0" smtClean="0"/>
              <a:t>and cooperation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 has no possible paths to o’ in any arising state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o has at least one possible path to o’ in an arising state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571" y="2396850"/>
            <a:ext cx="4991687" cy="6863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71" y="4297233"/>
            <a:ext cx="6268589" cy="76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CON4:</a:t>
            </a:r>
            <a:br>
              <a:rPr lang="en-US" dirty="0" smtClean="0"/>
            </a:br>
            <a:r>
              <a:rPr lang="en-US" dirty="0" smtClean="0"/>
              <a:t>Types </a:t>
            </a:r>
            <a:r>
              <a:rPr lang="en-US" dirty="0" smtClean="0"/>
              <a:t>of cooperation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 is a </a:t>
            </a:r>
            <a:r>
              <a:rPr lang="en-US" i="1" dirty="0" smtClean="0"/>
              <a:t>trusted </a:t>
            </a:r>
            <a:r>
              <a:rPr lang="en-US" dirty="0" smtClean="0"/>
              <a:t>object (either we know the code of o, or we don’t know the code of o but we trust the source of o to be safe)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o</a:t>
            </a:r>
            <a:r>
              <a:rPr lang="en-US" dirty="0" smtClean="0"/>
              <a:t>* </a:t>
            </a:r>
            <a:r>
              <a:rPr lang="en-US" dirty="0"/>
              <a:t>is </a:t>
            </a:r>
            <a:r>
              <a:rPr lang="en-US" dirty="0" smtClean="0"/>
              <a:t>an un</a:t>
            </a:r>
            <a:r>
              <a:rPr lang="en-US" i="1" dirty="0" smtClean="0"/>
              <a:t>trusted </a:t>
            </a:r>
            <a:r>
              <a:rPr lang="en-US" dirty="0" smtClean="0"/>
              <a:t>object, then such cooperation is unsafe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475523"/>
            <a:ext cx="7265256" cy="7131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1" y="3869431"/>
            <a:ext cx="8230743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8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CON4:</a:t>
            </a:r>
            <a:br>
              <a:rPr lang="en-US" dirty="0" smtClean="0"/>
            </a:br>
            <a:r>
              <a:rPr lang="en-US" dirty="0" smtClean="0"/>
              <a:t>Types </a:t>
            </a:r>
            <a:r>
              <a:rPr lang="en-US" dirty="0" smtClean="0"/>
              <a:t>of cooperation (cont.)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o* </a:t>
            </a:r>
            <a:r>
              <a:rPr lang="en-US" dirty="0"/>
              <a:t>is </a:t>
            </a:r>
            <a:r>
              <a:rPr lang="en-US" dirty="0" smtClean="0"/>
              <a:t>an un</a:t>
            </a:r>
            <a:r>
              <a:rPr lang="en-US" i="1" dirty="0" smtClean="0"/>
              <a:t>trusted </a:t>
            </a:r>
            <a:r>
              <a:rPr lang="en-US" dirty="0" smtClean="0"/>
              <a:t>object, </a:t>
            </a:r>
            <a:br>
              <a:rPr lang="en-US" dirty="0" smtClean="0"/>
            </a:br>
            <a:r>
              <a:rPr lang="en-US" dirty="0" smtClean="0"/>
              <a:t>but we know a set of trusted objects dominates object o’ which we want to </a:t>
            </a:r>
            <a:r>
              <a:rPr lang="en-US" b="1" i="1" dirty="0" smtClean="0"/>
              <a:t>protect: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Protected cooperation implies a safe cooperation</a:t>
            </a:r>
            <a:br>
              <a:rPr lang="en-US" dirty="0" smtClean="0"/>
            </a:br>
            <a:r>
              <a:rPr lang="en-US" b="1" dirty="0" smtClean="0"/>
              <a:t>vulnerability of o’ has been shifted to s’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8" y="2843253"/>
            <a:ext cx="7586405" cy="94124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58" y="4447625"/>
            <a:ext cx="7336304" cy="131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7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CON1: Proposed </a:t>
            </a:r>
            <a:r>
              <a:rPr lang="en-US" b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/>
                </a:solidFill>
              </a:rPr>
              <a:t>Drossopoulou</a:t>
            </a:r>
            <a:r>
              <a:rPr lang="en-US" dirty="0">
                <a:solidFill>
                  <a:schemeClr val="accent1"/>
                </a:solidFill>
              </a:rPr>
              <a:t> et al.[DNMM16]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CON2: Proposed </a:t>
            </a:r>
            <a:r>
              <a:rPr lang="en-US" b="1" dirty="0">
                <a:solidFill>
                  <a:schemeClr val="accent1"/>
                </a:solidFill>
              </a:rPr>
              <a:t>novel use </a:t>
            </a:r>
            <a:r>
              <a:rPr lang="en-US" dirty="0">
                <a:solidFill>
                  <a:schemeClr val="accent1"/>
                </a:solidFill>
              </a:rPr>
              <a:t>of Domination, inspired by the work by Clarke et al. on ownership types[CPN98]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CON3: Proposed </a:t>
            </a:r>
            <a:r>
              <a:rPr lang="en-US" dirty="0">
                <a:solidFill>
                  <a:schemeClr val="accent1"/>
                </a:solidFill>
              </a:rPr>
              <a:t>a </a:t>
            </a:r>
            <a:r>
              <a:rPr lang="en-US" b="1" dirty="0">
                <a:solidFill>
                  <a:schemeClr val="accent1"/>
                </a:solidFill>
              </a:rPr>
              <a:t>eventual paths lemma</a:t>
            </a:r>
            <a:r>
              <a:rPr lang="en-US" dirty="0">
                <a:solidFill>
                  <a:schemeClr val="accent1"/>
                </a:solidFill>
              </a:rPr>
              <a:t> in OCAP that describes necessary present reference graph configurations for specific future reference graph configurations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CON4: Made </a:t>
            </a:r>
            <a:r>
              <a:rPr lang="en-US" b="1" dirty="0">
                <a:solidFill>
                  <a:schemeClr val="accent1"/>
                </a:solidFill>
              </a:rPr>
              <a:t>observations using our methodology </a:t>
            </a:r>
            <a:r>
              <a:rPr lang="en-US" dirty="0">
                <a:solidFill>
                  <a:schemeClr val="accent1"/>
                </a:solidFill>
              </a:rPr>
              <a:t>on concepts such as Isolation and Cooperation;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Safe Cooperation, Vulnerable Cooperation, and Protected Cooperation</a:t>
            </a:r>
          </a:p>
          <a:p>
            <a:r>
              <a:rPr lang="en-US" dirty="0" smtClean="0"/>
              <a:t>CON5: Presented </a:t>
            </a:r>
            <a:r>
              <a:rPr lang="en-US" dirty="0"/>
              <a:t>3 OCAP patterns: DOM Tree, Caretaker, Membrane Pattern</a:t>
            </a:r>
          </a:p>
          <a:p>
            <a:pPr lvl="1"/>
            <a:r>
              <a:rPr lang="en-US" b="1" dirty="0"/>
              <a:t>(new) wrote them in the capability-safe language Pony</a:t>
            </a:r>
          </a:p>
          <a:p>
            <a:pPr lvl="1"/>
            <a:r>
              <a:rPr lang="en-US" b="1" dirty="0"/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18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4381500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21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CON5: Our </a:t>
            </a:r>
            <a:r>
              <a:rPr lang="en-US" dirty="0" smtClean="0"/>
              <a:t>formal definitions help to write easy OCAP </a:t>
            </a:r>
            <a:r>
              <a:rPr lang="en-US" i="1" dirty="0" smtClean="0"/>
              <a:t>Policies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paper proposes the OCAP policies for three well-known OCAP patterns:</a:t>
            </a:r>
          </a:p>
          <a:p>
            <a:r>
              <a:rPr lang="en-US" dirty="0" smtClean="0"/>
              <a:t>DOM Tree, Caretaker, Membrane</a:t>
            </a:r>
          </a:p>
          <a:p>
            <a:endParaRPr lang="en-US" dirty="0"/>
          </a:p>
          <a:p>
            <a:r>
              <a:rPr lang="en-US" dirty="0" smtClean="0"/>
              <a:t>We focus on showing the policies for the </a:t>
            </a:r>
            <a:r>
              <a:rPr lang="en-US" b="1" dirty="0" smtClean="0"/>
              <a:t>DOM Tree pattern</a:t>
            </a:r>
            <a:r>
              <a:rPr lang="en-US" dirty="0" smtClean="0"/>
              <a:t>, and further show how those policies can be used to </a:t>
            </a:r>
            <a:r>
              <a:rPr lang="en-US" b="1" dirty="0" smtClean="0"/>
              <a:t>reason about cooperating with unknown code while still preserving properties of the system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5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&amp; Goals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security of </a:t>
            </a:r>
            <a:r>
              <a:rPr lang="en-US" dirty="0" smtClean="0"/>
              <a:t>complex software systems </a:t>
            </a:r>
            <a:r>
              <a:rPr lang="en-US" dirty="0" smtClean="0"/>
              <a:t>which use </a:t>
            </a:r>
            <a:r>
              <a:rPr lang="en-US" dirty="0" smtClean="0"/>
              <a:t>third-party unknown code (open system) is difficult</a:t>
            </a:r>
          </a:p>
          <a:p>
            <a:r>
              <a:rPr lang="en-US" dirty="0" smtClean="0"/>
              <a:t>Object-Capability (OCAP) system compelling </a:t>
            </a:r>
            <a:r>
              <a:rPr lang="en-US" dirty="0"/>
              <a:t>approach to building robust, distributed systems </a:t>
            </a:r>
            <a:r>
              <a:rPr lang="en-US" dirty="0" smtClean="0"/>
              <a:t>--</a:t>
            </a:r>
            <a:r>
              <a:rPr lang="en-US" i="1" dirty="0" smtClean="0"/>
              <a:t>cooperation </a:t>
            </a:r>
            <a:r>
              <a:rPr lang="en-US" i="1" dirty="0"/>
              <a:t>without vulnerability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Much work done on OCAP patterns, less work done on formalizing specifications</a:t>
            </a:r>
          </a:p>
          <a:p>
            <a:r>
              <a:rPr lang="en-US" dirty="0" smtClean="0"/>
              <a:t>Example of OCAP pattern </a:t>
            </a:r>
            <a:r>
              <a:rPr lang="mr-IN" dirty="0" smtClean="0"/>
              <a:t>–</a:t>
            </a:r>
            <a:r>
              <a:rPr lang="en-US" dirty="0" smtClean="0"/>
              <a:t> protecting nodes in a DOM Tree</a:t>
            </a:r>
          </a:p>
          <a:p>
            <a:pPr lvl="1"/>
            <a:r>
              <a:rPr lang="en-US" dirty="0" smtClean="0"/>
              <a:t>Works by </a:t>
            </a:r>
            <a:r>
              <a:rPr lang="en-US" dirty="0" err="1"/>
              <a:t>Maffeis</a:t>
            </a:r>
            <a:r>
              <a:rPr lang="en-US" dirty="0"/>
              <a:t> et al.[MMT10] </a:t>
            </a:r>
            <a:r>
              <a:rPr lang="en-US" dirty="0" smtClean="0"/>
              <a:t>and </a:t>
            </a:r>
            <a:r>
              <a:rPr lang="en-US" dirty="0" err="1" smtClean="0"/>
              <a:t>Devriese</a:t>
            </a:r>
            <a:r>
              <a:rPr lang="en-US" dirty="0" smtClean="0"/>
              <a:t> et al.[DBP16]</a:t>
            </a:r>
          </a:p>
          <a:p>
            <a:r>
              <a:rPr lang="en-US" b="1" dirty="0" smtClean="0"/>
              <a:t>Important to formally reason how OCAP patterns help to preserve or protect properties of an open system in the face of unknown code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8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CON5:</a:t>
            </a:r>
            <a:br>
              <a:rPr lang="en-US" dirty="0" smtClean="0"/>
            </a:br>
            <a:r>
              <a:rPr lang="en-US" dirty="0" smtClean="0"/>
              <a:t>Caretaker </a:t>
            </a:r>
            <a:r>
              <a:rPr lang="en-US" dirty="0" smtClean="0"/>
              <a:t>Pattern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Policies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20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977" y="91342"/>
            <a:ext cx="5816600" cy="6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2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CON5:</a:t>
            </a:r>
            <a:br>
              <a:rPr lang="en-US" dirty="0" smtClean="0"/>
            </a:br>
            <a:r>
              <a:rPr lang="en-US" dirty="0" smtClean="0"/>
              <a:t>Membrane </a:t>
            </a:r>
            <a:r>
              <a:rPr lang="en-US" dirty="0" smtClean="0"/>
              <a:t>Pattern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Policies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21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171" y="117230"/>
            <a:ext cx="4864327" cy="662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54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CON5:</a:t>
            </a:r>
            <a:br>
              <a:rPr lang="en-US" dirty="0" smtClean="0"/>
            </a:br>
            <a:r>
              <a:rPr lang="en-US" dirty="0" smtClean="0"/>
              <a:t>DOM </a:t>
            </a:r>
            <a:r>
              <a:rPr lang="en-US" dirty="0" smtClean="0"/>
              <a:t>Tree Pattern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460237" y="3148633"/>
            <a:ext cx="5009393" cy="331115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Any untrusted object which obtains the direct capability of a node </a:t>
            </a:r>
            <a:r>
              <a:rPr lang="en-US" i="1" dirty="0"/>
              <a:t>n</a:t>
            </a:r>
            <a:r>
              <a:rPr lang="en-US" dirty="0"/>
              <a:t> can obtain the permission and authority of all other nodes reachable from </a:t>
            </a:r>
            <a:r>
              <a:rPr lang="en-US" i="1" dirty="0"/>
              <a:t>n</a:t>
            </a:r>
          </a:p>
          <a:p>
            <a:r>
              <a:rPr lang="en-US" i="1" dirty="0"/>
              <a:t>Consequence: properties of all nodes in the same tree are modifiable 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b="1" i="1" dirty="0"/>
              <a:t>So how do we allow an untrusted object to only modify the properties of some nodes of the tree, but protect the properties of other nodes?</a:t>
            </a:r>
          </a:p>
          <a:p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Nodes are ordered in a hierarchical </a:t>
            </a:r>
            <a:r>
              <a:rPr lang="en-US" dirty="0" smtClean="0"/>
              <a:t>tree</a:t>
            </a:r>
          </a:p>
          <a:p>
            <a:r>
              <a:rPr lang="en-US" dirty="0" smtClean="0"/>
              <a:t>Nodes have properties and methods that can access other nodes in the tree: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setProp</a:t>
            </a:r>
            <a:r>
              <a:rPr lang="en-US" dirty="0" smtClean="0"/>
              <a:t>(</a:t>
            </a:r>
            <a:r>
              <a:rPr lang="en-US" dirty="0" err="1" smtClean="0"/>
              <a:t>i,j</a:t>
            </a:r>
            <a:r>
              <a:rPr lang="en-US" dirty="0" smtClean="0"/>
              <a:t>) sets the property </a:t>
            </a:r>
            <a:r>
              <a:rPr lang="en-US" dirty="0" err="1" smtClean="0"/>
              <a:t>i</a:t>
            </a:r>
            <a:r>
              <a:rPr lang="en-US" dirty="0" smtClean="0"/>
              <a:t> (key) to be j (value)</a:t>
            </a:r>
          </a:p>
          <a:p>
            <a:r>
              <a:rPr lang="en-US" dirty="0" smtClean="0"/>
              <a:t>.parent() gives the reference(capability) of the node above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getChild</a:t>
            </a:r>
            <a:r>
              <a:rPr lang="en-US" dirty="0" smtClean="0"/>
              <a:t>(</a:t>
            </a:r>
            <a:r>
              <a:rPr lang="en-US" i="1" dirty="0" smtClean="0"/>
              <a:t>id</a:t>
            </a:r>
            <a:r>
              <a:rPr lang="en-US" dirty="0" smtClean="0"/>
              <a:t>) gives the capability of a child node with the identifier </a:t>
            </a:r>
            <a:r>
              <a:rPr lang="en-US" i="1" dirty="0" smtClean="0"/>
              <a:t>id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22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7611" t="-3259"/>
          <a:stretch/>
        </p:blipFill>
        <p:spPr>
          <a:xfrm>
            <a:off x="4262817" y="0"/>
            <a:ext cx="3404232" cy="2992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0223" y="4615642"/>
            <a:ext cx="5609420" cy="90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CON5:</a:t>
            </a:r>
            <a:br>
              <a:rPr lang="en-US" dirty="0" smtClean="0"/>
            </a:br>
            <a:r>
              <a:rPr lang="en-US" dirty="0" smtClean="0"/>
              <a:t>DOM </a:t>
            </a:r>
            <a:r>
              <a:rPr lang="en-US" dirty="0" smtClean="0"/>
              <a:t>Tree </a:t>
            </a:r>
            <a:r>
              <a:rPr lang="en-US" dirty="0" smtClean="0"/>
              <a:t>Nodes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460237" y="3148633"/>
            <a:ext cx="5009393" cy="331115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Any untrusted object which obtains the direct capability of a node </a:t>
            </a:r>
            <a:r>
              <a:rPr lang="en-US" i="1" dirty="0"/>
              <a:t>n</a:t>
            </a:r>
            <a:r>
              <a:rPr lang="en-US" dirty="0"/>
              <a:t> can obtain the permission and authority of all other nodes reachable from </a:t>
            </a:r>
            <a:r>
              <a:rPr lang="en-US" i="1" dirty="0"/>
              <a:t>n</a:t>
            </a:r>
          </a:p>
          <a:p>
            <a:r>
              <a:rPr lang="en-US" i="1" dirty="0"/>
              <a:t>Consequence: properties of all nodes in the same tree are modifiable 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b="1" i="1" dirty="0"/>
              <a:t>So how do we allow an untrusted object to only modify the properties of some nodes of the tree, but protect the properties of other nodes?</a:t>
            </a:r>
          </a:p>
          <a:p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Nodes are ordered in a hierarchical </a:t>
            </a:r>
            <a:r>
              <a:rPr lang="en-US" dirty="0" smtClean="0"/>
              <a:t>tree</a:t>
            </a:r>
          </a:p>
          <a:p>
            <a:r>
              <a:rPr lang="en-US" dirty="0" smtClean="0"/>
              <a:t>Nodes have properties and methods that can access other nodes in the tree: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setProp</a:t>
            </a:r>
            <a:r>
              <a:rPr lang="en-US" dirty="0" smtClean="0"/>
              <a:t>(</a:t>
            </a:r>
            <a:r>
              <a:rPr lang="en-US" dirty="0" err="1" smtClean="0"/>
              <a:t>i,j</a:t>
            </a:r>
            <a:r>
              <a:rPr lang="en-US" dirty="0" smtClean="0"/>
              <a:t>) sets the property </a:t>
            </a:r>
            <a:r>
              <a:rPr lang="en-US" dirty="0" err="1" smtClean="0"/>
              <a:t>i</a:t>
            </a:r>
            <a:r>
              <a:rPr lang="en-US" dirty="0" smtClean="0"/>
              <a:t> (key) to be j (value)</a:t>
            </a:r>
          </a:p>
          <a:p>
            <a:r>
              <a:rPr lang="en-US" dirty="0" smtClean="0"/>
              <a:t>.parent() gives the reference(capability) of the node above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getChild</a:t>
            </a:r>
            <a:r>
              <a:rPr lang="en-US" dirty="0" smtClean="0"/>
              <a:t>(</a:t>
            </a:r>
            <a:r>
              <a:rPr lang="en-US" i="1" dirty="0" smtClean="0"/>
              <a:t>id</a:t>
            </a:r>
            <a:r>
              <a:rPr lang="en-US" dirty="0" smtClean="0"/>
              <a:t>) gives the capability of a child node with the identifier </a:t>
            </a:r>
            <a:r>
              <a:rPr lang="en-US" i="1" dirty="0" smtClean="0"/>
              <a:t>id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23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7611" t="-3259"/>
          <a:stretch/>
        </p:blipFill>
        <p:spPr>
          <a:xfrm>
            <a:off x="4262817" y="0"/>
            <a:ext cx="3404232" cy="2992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237" y="4499070"/>
            <a:ext cx="5609420" cy="90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0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CON5:</a:t>
            </a:r>
            <a:br>
              <a:rPr lang="en-US" sz="2400" dirty="0" smtClean="0"/>
            </a:br>
            <a:r>
              <a:rPr lang="en-US" sz="2400" dirty="0" smtClean="0"/>
              <a:t>DOM </a:t>
            </a:r>
            <a:r>
              <a:rPr lang="en-US" sz="2400" dirty="0" smtClean="0"/>
              <a:t>Tree </a:t>
            </a:r>
            <a:br>
              <a:rPr lang="en-US" sz="2400" dirty="0" smtClean="0"/>
            </a:br>
            <a:r>
              <a:rPr lang="en-US" sz="2400" dirty="0" smtClean="0"/>
              <a:t>Attenuating Object:</a:t>
            </a:r>
            <a:br>
              <a:rPr lang="en-US" sz="2400" dirty="0" smtClean="0"/>
            </a:br>
            <a:r>
              <a:rPr lang="en-US" sz="2400" dirty="0" smtClean="0"/>
              <a:t>Restricted Node (</a:t>
            </a:r>
            <a:r>
              <a:rPr lang="en-US" sz="2400" dirty="0" err="1" smtClean="0"/>
              <a:t>ReNode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3378493" y="12324"/>
            <a:ext cx="5009393" cy="5257800"/>
          </a:xfrm>
        </p:spPr>
        <p:txBody>
          <a:bodyPr/>
          <a:lstStyle/>
          <a:p>
            <a:r>
              <a:rPr lang="en-US" dirty="0" err="1" smtClean="0"/>
              <a:t>ReNode</a:t>
            </a:r>
            <a:r>
              <a:rPr lang="en-US" dirty="0" smtClean="0"/>
              <a:t> Specification - Classical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use a restricted node as an attenuating object</a:t>
            </a:r>
            <a:endParaRPr lang="en-US" i="1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24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t="52335" r="1521"/>
          <a:stretch/>
        </p:blipFill>
        <p:spPr>
          <a:xfrm>
            <a:off x="3378493" y="4434934"/>
            <a:ext cx="4545552" cy="242306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91530" y="5488046"/>
            <a:ext cx="656493" cy="40093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4233" b="47665"/>
          <a:stretch/>
        </p:blipFill>
        <p:spPr>
          <a:xfrm>
            <a:off x="3378493" y="1963542"/>
            <a:ext cx="4485661" cy="2699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8493" y="442710"/>
            <a:ext cx="47371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CON5:</a:t>
            </a:r>
            <a:br>
              <a:rPr lang="en-US" sz="2400" dirty="0"/>
            </a:br>
            <a:r>
              <a:rPr lang="en-US" sz="2400" dirty="0"/>
              <a:t>DOM Tree </a:t>
            </a:r>
            <a:br>
              <a:rPr lang="en-US" sz="2400" dirty="0"/>
            </a:br>
            <a:r>
              <a:rPr lang="en-US" sz="2400" dirty="0"/>
              <a:t>Attenuating Object:</a:t>
            </a:r>
            <a:br>
              <a:rPr lang="en-US" sz="2400" dirty="0"/>
            </a:br>
            <a:r>
              <a:rPr lang="en-US" sz="2400" dirty="0"/>
              <a:t>Restricted Node (</a:t>
            </a:r>
            <a:r>
              <a:rPr lang="en-US" sz="2400" dirty="0" err="1"/>
              <a:t>ReNode</a:t>
            </a:r>
            <a:r>
              <a:rPr lang="en-US" sz="2400" dirty="0"/>
              <a:t>)</a:t>
            </a:r>
            <a:endParaRPr lang="en-US" sz="24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289933" y="3258809"/>
            <a:ext cx="5009393" cy="5257800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/>
              <a:t>restricted node </a:t>
            </a:r>
            <a:r>
              <a:rPr lang="en-US" i="1" dirty="0" err="1" smtClean="0"/>
              <a:t>rn</a:t>
            </a:r>
            <a:r>
              <a:rPr lang="en-US" i="1" dirty="0" smtClean="0"/>
              <a:t> </a:t>
            </a:r>
            <a:r>
              <a:rPr lang="en-US" dirty="0" smtClean="0"/>
              <a:t> can only call a node n’ through a further restricted node </a:t>
            </a:r>
            <a:r>
              <a:rPr lang="en-US" i="1" dirty="0" err="1" smtClean="0"/>
              <a:t>rn</a:t>
            </a:r>
            <a:r>
              <a:rPr lang="en-US" i="1" dirty="0" smtClean="0"/>
              <a:t>’ </a:t>
            </a:r>
            <a:r>
              <a:rPr lang="en-US" dirty="0" smtClean="0"/>
              <a:t>which  </a:t>
            </a:r>
            <a:r>
              <a:rPr lang="en-US" dirty="0" smtClean="0"/>
              <a:t>points to </a:t>
            </a:r>
            <a:r>
              <a:rPr lang="en-US" i="1" dirty="0" smtClean="0"/>
              <a:t>n </a:t>
            </a:r>
            <a:r>
              <a:rPr lang="en-US" dirty="0" smtClean="0"/>
              <a:t>through its node field (</a:t>
            </a:r>
            <a:r>
              <a:rPr lang="en-US" i="1" dirty="0" err="1" smtClean="0"/>
              <a:t>rn</a:t>
            </a:r>
            <a:r>
              <a:rPr lang="en-US" i="1" dirty="0" smtClean="0"/>
              <a:t>’.node = </a:t>
            </a:r>
            <a:r>
              <a:rPr lang="en-US" i="1" dirty="0" smtClean="0"/>
              <a:t>n)</a:t>
            </a:r>
            <a:endParaRPr lang="en-US" i="1" dirty="0" smtClean="0"/>
          </a:p>
          <a:p>
            <a:r>
              <a:rPr lang="en-US" dirty="0" smtClean="0"/>
              <a:t>The depth of a </a:t>
            </a:r>
            <a:r>
              <a:rPr lang="en-US" dirty="0" err="1" smtClean="0"/>
              <a:t>ReNode</a:t>
            </a:r>
            <a:r>
              <a:rPr lang="en-US" dirty="0" smtClean="0"/>
              <a:t> </a:t>
            </a:r>
            <a:r>
              <a:rPr lang="en-US" dirty="0" err="1" smtClean="0"/>
              <a:t>restrricts</a:t>
            </a:r>
            <a:r>
              <a:rPr lang="en-US" dirty="0" smtClean="0"/>
              <a:t> its authority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Policies on authority of </a:t>
            </a:r>
            <a:r>
              <a:rPr lang="en-US" dirty="0" err="1" smtClean="0"/>
              <a:t>ReNodes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25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511740" y="213169"/>
            <a:ext cx="5547497" cy="3067496"/>
            <a:chOff x="3511740" y="213169"/>
            <a:chExt cx="5547497" cy="306749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1740" y="213169"/>
              <a:ext cx="5547497" cy="2946278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>
            <a:xfrm>
              <a:off x="3861288" y="2559290"/>
              <a:ext cx="1181197" cy="7213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t="69224" r="3378"/>
          <a:stretch/>
        </p:blipFill>
        <p:spPr>
          <a:xfrm>
            <a:off x="3289933" y="4769381"/>
            <a:ext cx="5769304" cy="458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9933" y="5470214"/>
            <a:ext cx="4396742" cy="83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4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CON5:</a:t>
            </a:r>
            <a:br>
              <a:rPr lang="en-US" sz="2400" dirty="0"/>
            </a:br>
            <a:r>
              <a:rPr lang="en-US" sz="2400" dirty="0"/>
              <a:t>DOM Tree </a:t>
            </a:r>
            <a:br>
              <a:rPr lang="en-US" sz="2400" dirty="0"/>
            </a:br>
            <a:r>
              <a:rPr lang="en-US" sz="2400" dirty="0"/>
              <a:t>Attenuating Object:</a:t>
            </a:r>
            <a:br>
              <a:rPr lang="en-US" sz="2400" dirty="0"/>
            </a:br>
            <a:r>
              <a:rPr lang="en-US" sz="2400" dirty="0"/>
              <a:t>Restricted Node (</a:t>
            </a:r>
            <a:r>
              <a:rPr lang="en-US" sz="2400" dirty="0" err="1"/>
              <a:t>ReNode</a:t>
            </a:r>
            <a:r>
              <a:rPr lang="en-US" sz="2400" dirty="0"/>
              <a:t>)</a:t>
            </a:r>
            <a:endParaRPr lang="en-US" sz="28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184690" y="3161352"/>
            <a:ext cx="5788822" cy="2417445"/>
          </a:xfrm>
        </p:spPr>
        <p:txBody>
          <a:bodyPr/>
          <a:lstStyle/>
          <a:p>
            <a:r>
              <a:rPr lang="en-US" sz="2400" i="1" dirty="0" smtClean="0"/>
              <a:t>No rights amplification</a:t>
            </a:r>
            <a:r>
              <a:rPr lang="en-US" dirty="0" smtClean="0"/>
              <a:t>: If  node n is dominated by a set of restricted nodes, then execution of any code will </a:t>
            </a:r>
            <a:r>
              <a:rPr lang="en-US" dirty="0" smtClean="0"/>
              <a:t>result in a new dominating set </a:t>
            </a:r>
            <a:r>
              <a:rPr lang="en-US" dirty="0" smtClean="0"/>
              <a:t>which will consist of </a:t>
            </a:r>
            <a:r>
              <a:rPr lang="en-US" dirty="0" smtClean="0"/>
              <a:t>restricted </a:t>
            </a:r>
            <a:r>
              <a:rPr lang="en-US" dirty="0" smtClean="0"/>
              <a:t>nodes only, and whose </a:t>
            </a:r>
            <a:r>
              <a:rPr lang="en-US" dirty="0" smtClean="0"/>
              <a:t>members </a:t>
            </a:r>
            <a:r>
              <a:rPr lang="en-US" dirty="0" smtClean="0"/>
              <a:t>will not have more authority over n than the original one.</a:t>
            </a:r>
            <a:endParaRPr lang="en-US" i="1" dirty="0" smtClean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Policy on domination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415" y="4791075"/>
            <a:ext cx="5791523" cy="1559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1740" y="213169"/>
            <a:ext cx="5547497" cy="294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CON5:</a:t>
            </a:r>
            <a:br>
              <a:rPr lang="en-US" sz="2400" dirty="0"/>
            </a:br>
            <a:r>
              <a:rPr lang="en-US" sz="2400" dirty="0"/>
              <a:t>DOM Tree </a:t>
            </a:r>
            <a:br>
              <a:rPr lang="en-US" sz="2400" dirty="0"/>
            </a:br>
            <a:r>
              <a:rPr lang="en-US" sz="2400" dirty="0"/>
              <a:t>Attenuating Object:</a:t>
            </a:r>
            <a:br>
              <a:rPr lang="en-US" sz="2400" dirty="0"/>
            </a:br>
            <a:r>
              <a:rPr lang="en-US" sz="2400" dirty="0"/>
              <a:t>Restricted Node (</a:t>
            </a:r>
            <a:r>
              <a:rPr lang="en-US" sz="2400" dirty="0" err="1"/>
              <a:t>ReNode</a:t>
            </a:r>
            <a:r>
              <a:rPr lang="en-US" sz="2400" dirty="0"/>
              <a:t>)</a:t>
            </a:r>
            <a:endParaRPr lang="en-US" sz="2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Policy on immutability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740" y="213169"/>
            <a:ext cx="5547497" cy="29462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5858" y="3429000"/>
            <a:ext cx="5343379" cy="343137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133725" y="79534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The .</a:t>
            </a:r>
            <a:r>
              <a:rPr lang="en-US" dirty="0"/>
              <a:t>node field, the .parent field and the .depth </a:t>
            </a:r>
            <a:r>
              <a:rPr lang="en-US" dirty="0" smtClean="0"/>
              <a:t>field are </a:t>
            </a:r>
            <a:r>
              <a:rPr lang="en-US" dirty="0"/>
              <a:t>immutable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1640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CON5: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DOM Tree </a:t>
            </a:r>
            <a:br>
              <a:rPr lang="en-US" sz="2400" dirty="0"/>
            </a:br>
            <a:r>
              <a:rPr lang="en-US" sz="2400" dirty="0"/>
              <a:t>Attenuating Object:</a:t>
            </a:r>
            <a:br>
              <a:rPr lang="en-US" sz="2400" dirty="0"/>
            </a:br>
            <a:r>
              <a:rPr lang="en-US" sz="2400" dirty="0"/>
              <a:t>Restricted Node (</a:t>
            </a:r>
            <a:r>
              <a:rPr lang="en-US" sz="2400" dirty="0" err="1"/>
              <a:t>ReNode</a:t>
            </a:r>
            <a:r>
              <a:rPr lang="en-US" sz="2400" dirty="0"/>
              <a:t>)</a:t>
            </a:r>
            <a:endParaRPr lang="en-US" sz="2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System-wide Policy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28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740" y="213169"/>
            <a:ext cx="5547497" cy="294627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28975" y="3159447"/>
            <a:ext cx="58302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Lastly, if we have a dominating restricted node set </a:t>
            </a:r>
            <a:r>
              <a:rPr lang="en-US" i="1" dirty="0"/>
              <a:t>S</a:t>
            </a:r>
            <a:r>
              <a:rPr lang="en-US" dirty="0"/>
              <a:t> over node </a:t>
            </a:r>
            <a:r>
              <a:rPr lang="en-US" i="1" dirty="0"/>
              <a:t>n</a:t>
            </a:r>
            <a:r>
              <a:rPr lang="en-US" dirty="0"/>
              <a:t>, then authority over </a:t>
            </a:r>
            <a:r>
              <a:rPr lang="en-US" i="1" dirty="0"/>
              <a:t>n </a:t>
            </a:r>
            <a:r>
              <a:rPr lang="en-US" dirty="0"/>
              <a:t>must also have authority of a restricted node </a:t>
            </a:r>
            <a:r>
              <a:rPr lang="en-US" i="1" dirty="0" err="1"/>
              <a:t>rn</a:t>
            </a:r>
            <a:r>
              <a:rPr lang="en-US" i="1" dirty="0"/>
              <a:t> </a:t>
            </a:r>
            <a:r>
              <a:rPr lang="en-US" dirty="0"/>
              <a:t>from </a:t>
            </a:r>
            <a:r>
              <a:rPr lang="en-US" i="1" dirty="0"/>
              <a:t>S</a:t>
            </a:r>
          </a:p>
          <a:p>
            <a:endParaRPr lang="en-US" i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r="18120" b="41580"/>
          <a:stretch/>
        </p:blipFill>
        <p:spPr>
          <a:xfrm>
            <a:off x="3228975" y="4532434"/>
            <a:ext cx="5915025" cy="105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CON1: Proposed </a:t>
            </a:r>
            <a:r>
              <a:rPr lang="en-US" b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/>
                </a:solidFill>
              </a:rPr>
              <a:t>Drossopoulou</a:t>
            </a:r>
            <a:r>
              <a:rPr lang="en-US" dirty="0">
                <a:solidFill>
                  <a:schemeClr val="accent1"/>
                </a:solidFill>
              </a:rPr>
              <a:t> et al.[DNMM16]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CON2: Proposed </a:t>
            </a:r>
            <a:r>
              <a:rPr lang="en-US" b="1" dirty="0">
                <a:solidFill>
                  <a:schemeClr val="accent1"/>
                </a:solidFill>
              </a:rPr>
              <a:t>novel use </a:t>
            </a:r>
            <a:r>
              <a:rPr lang="en-US" dirty="0">
                <a:solidFill>
                  <a:schemeClr val="accent1"/>
                </a:solidFill>
              </a:rPr>
              <a:t>of Domination, inspired by the work by Clarke et al. on ownership types[CPN98]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CON3: Proposed </a:t>
            </a:r>
            <a:r>
              <a:rPr lang="en-US" dirty="0">
                <a:solidFill>
                  <a:schemeClr val="accent1"/>
                </a:solidFill>
              </a:rPr>
              <a:t>a </a:t>
            </a:r>
            <a:r>
              <a:rPr lang="en-US" b="1" dirty="0">
                <a:solidFill>
                  <a:schemeClr val="accent1"/>
                </a:solidFill>
              </a:rPr>
              <a:t>eventual paths lemma</a:t>
            </a:r>
            <a:r>
              <a:rPr lang="en-US" dirty="0">
                <a:solidFill>
                  <a:schemeClr val="accent1"/>
                </a:solidFill>
              </a:rPr>
              <a:t> in OCAP that describes necessary present reference graph configurations for specific future reference graph configurations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CON4: Made </a:t>
            </a:r>
            <a:r>
              <a:rPr lang="en-US" b="1" dirty="0">
                <a:solidFill>
                  <a:schemeClr val="accent1"/>
                </a:solidFill>
              </a:rPr>
              <a:t>observations using our methodology </a:t>
            </a:r>
            <a:r>
              <a:rPr lang="en-US" dirty="0">
                <a:solidFill>
                  <a:schemeClr val="accent1"/>
                </a:solidFill>
              </a:rPr>
              <a:t>on concepts such as Isolation and Cooperation;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Safe Cooperation, Vulnerable Cooperation, and Protected Cooperation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CON5: Presented </a:t>
            </a:r>
            <a:r>
              <a:rPr lang="en-US" dirty="0">
                <a:solidFill>
                  <a:schemeClr val="accent1"/>
                </a:solidFill>
              </a:rPr>
              <a:t>3 OCAP patterns: DOM Tree, Caretaker, Membrane Pattern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(new) wrote them in the capability-safe language Pony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29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5210175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92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CON1: Proposed </a:t>
            </a:r>
            <a:r>
              <a:rPr lang="en-US" b="1" dirty="0"/>
              <a:t>new</a:t>
            </a:r>
            <a:r>
              <a:rPr lang="en-US" dirty="0"/>
              <a:t> formal definitions of Permission and Authority, inspired but not identical from the works of </a:t>
            </a:r>
            <a:r>
              <a:rPr lang="en-US" dirty="0" err="1"/>
              <a:t>Drossopoulou</a:t>
            </a:r>
            <a:r>
              <a:rPr lang="en-US" dirty="0"/>
              <a:t> et al.[DNMM16]</a:t>
            </a:r>
          </a:p>
          <a:p>
            <a:r>
              <a:rPr lang="en-US" dirty="0" smtClean="0"/>
              <a:t>CON2: Proposed </a:t>
            </a:r>
            <a:r>
              <a:rPr lang="en-US" b="1" dirty="0"/>
              <a:t>novel use </a:t>
            </a:r>
            <a:r>
              <a:rPr lang="en-US" dirty="0"/>
              <a:t>of Domination, inspired by the work by Clarke et al. on ownership types[CPN98]</a:t>
            </a:r>
          </a:p>
          <a:p>
            <a:r>
              <a:rPr lang="en-US" dirty="0" smtClean="0"/>
              <a:t>CON3: Proposed </a:t>
            </a:r>
            <a:r>
              <a:rPr lang="en-US" dirty="0"/>
              <a:t>a </a:t>
            </a:r>
            <a:r>
              <a:rPr lang="en-US" b="1" dirty="0"/>
              <a:t>eventual paths lemma</a:t>
            </a:r>
            <a:r>
              <a:rPr lang="en-US" dirty="0"/>
              <a:t> in OCAP that describes necessary present reference graph configurations for specific future reference graph configurations</a:t>
            </a:r>
          </a:p>
          <a:p>
            <a:r>
              <a:rPr lang="en-US" dirty="0" smtClean="0"/>
              <a:t>CON4: Made </a:t>
            </a:r>
            <a:r>
              <a:rPr lang="en-US" b="1" dirty="0"/>
              <a:t>observations using our methodology </a:t>
            </a:r>
            <a:r>
              <a:rPr lang="en-US" dirty="0"/>
              <a:t>on concepts such as Isolation and Cooperation;</a:t>
            </a:r>
          </a:p>
          <a:p>
            <a:pPr lvl="1"/>
            <a:r>
              <a:rPr lang="en-US" dirty="0"/>
              <a:t>Safe Cooperation, Vulnerable Cooperation, and Protected Cooperation</a:t>
            </a:r>
          </a:p>
          <a:p>
            <a:r>
              <a:rPr lang="en-US" dirty="0" smtClean="0"/>
              <a:t>CON5: Presented </a:t>
            </a:r>
            <a:r>
              <a:rPr lang="en-US" dirty="0"/>
              <a:t>3 OCAP patterns: DOM Tree, Caretaker, Membrane Pattern</a:t>
            </a:r>
          </a:p>
          <a:p>
            <a:pPr lvl="1"/>
            <a:r>
              <a:rPr lang="en-US" b="1" dirty="0"/>
              <a:t>(new) wrote them in the capability-safe language Pony</a:t>
            </a:r>
          </a:p>
          <a:p>
            <a:pPr lvl="1"/>
            <a:r>
              <a:rPr lang="en-US" b="1" dirty="0"/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2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-25544"/>
            <a:ext cx="4898040" cy="26013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508" y="2591048"/>
            <a:ext cx="6223000" cy="40513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Reasoning about</a:t>
            </a:r>
            <a:br>
              <a:rPr lang="en-US" sz="2400" dirty="0" smtClean="0"/>
            </a:br>
            <a:r>
              <a:rPr lang="en-US" sz="2400" dirty="0" smtClean="0"/>
              <a:t>unknown code (1)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 smtClean="0"/>
              <a:t>Suppose we want to give a untrusted 3</a:t>
            </a:r>
            <a:r>
              <a:rPr lang="en-US" b="1" baseline="30000" dirty="0" smtClean="0"/>
              <a:t>rd</a:t>
            </a:r>
            <a:r>
              <a:rPr lang="en-US" b="1" dirty="0" smtClean="0"/>
              <a:t> party client the authority to modify node2b, node1 and node2a, </a:t>
            </a:r>
            <a:r>
              <a:rPr lang="en-US" b="1" u="sng" dirty="0" smtClean="0"/>
              <a:t>but NOT node0.</a:t>
            </a:r>
          </a:p>
          <a:p>
            <a:r>
              <a:rPr lang="en-US" b="1" dirty="0" smtClean="0"/>
              <a:t>How can we reason that the </a:t>
            </a:r>
            <a:r>
              <a:rPr lang="en-US" b="1" u="sng" dirty="0" smtClean="0"/>
              <a:t>properties of node0 are protected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30</a:t>
            </a:fld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700954" y="2028340"/>
            <a:ext cx="937847" cy="5627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700954" y="1159734"/>
            <a:ext cx="1113692" cy="7367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Unknown object o</a:t>
            </a:r>
            <a:endParaRPr 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3217985" y="-3874"/>
            <a:ext cx="20984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System specs:</a:t>
            </a:r>
            <a:br>
              <a:rPr lang="en-US" dirty="0" smtClean="0"/>
            </a:br>
            <a:r>
              <a:rPr lang="en-US" dirty="0" smtClean="0"/>
              <a:t>o needs to be able to modify properties of node2b</a:t>
            </a:r>
            <a:r>
              <a:rPr lang="en-US" smtClean="0"/>
              <a:t>, node1, and node2a.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12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Reasoning about</a:t>
            </a:r>
            <a:br>
              <a:rPr lang="en-US" sz="2400" dirty="0" smtClean="0"/>
            </a:br>
            <a:r>
              <a:rPr lang="en-US" sz="2400" dirty="0" smtClean="0"/>
              <a:t>unknown code (2)</a:t>
            </a:r>
            <a:br>
              <a:rPr lang="en-US" sz="2400" dirty="0" smtClean="0"/>
            </a:br>
            <a:r>
              <a:rPr lang="en-US" sz="2400" dirty="0" smtClean="0"/>
              <a:t>- Some facts prior to mystery call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 smtClean="0"/>
              <a:t>Suppose we want to give a untrusted 3</a:t>
            </a:r>
            <a:r>
              <a:rPr lang="en-US" b="1" baseline="30000" dirty="0" smtClean="0"/>
              <a:t>rd</a:t>
            </a:r>
            <a:r>
              <a:rPr lang="en-US" b="1" dirty="0" smtClean="0"/>
              <a:t> party client the authority to modify node2b, node1 and node2a, </a:t>
            </a:r>
            <a:r>
              <a:rPr lang="en-US" b="1" u="sng" dirty="0" smtClean="0"/>
              <a:t>but NOT node0.</a:t>
            </a:r>
          </a:p>
          <a:p>
            <a:r>
              <a:rPr lang="en-US" b="1" dirty="0" smtClean="0"/>
              <a:t>How can we reason that the </a:t>
            </a:r>
            <a:r>
              <a:rPr lang="en-US" b="1" u="sng" dirty="0" smtClean="0"/>
              <a:t>properties of node0 are protected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31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677" y="-63305"/>
            <a:ext cx="6223000" cy="4051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977" y="4157090"/>
            <a:ext cx="5816600" cy="2133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3806" y="-63305"/>
            <a:ext cx="4026150" cy="213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Reasoning about</a:t>
            </a:r>
            <a:br>
              <a:rPr lang="en-US" sz="2400" dirty="0"/>
            </a:br>
            <a:r>
              <a:rPr lang="en-US" sz="2400" dirty="0"/>
              <a:t>unknown code </a:t>
            </a:r>
            <a:r>
              <a:rPr lang="en-US" sz="2400" dirty="0" smtClean="0"/>
              <a:t>(3)</a:t>
            </a:r>
            <a:br>
              <a:rPr lang="en-US" sz="2400" dirty="0" smtClean="0"/>
            </a:br>
            <a:r>
              <a:rPr lang="en-US" sz="2400" dirty="0" smtClean="0"/>
              <a:t>- modification of node0 requires authority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 smtClean="0"/>
              <a:t>Suppose we want to give a untrusted 3</a:t>
            </a:r>
            <a:r>
              <a:rPr lang="en-US" b="1" baseline="30000" dirty="0" smtClean="0"/>
              <a:t>rd</a:t>
            </a:r>
            <a:r>
              <a:rPr lang="en-US" b="1" dirty="0" smtClean="0"/>
              <a:t> party client the authority to modify node2b, node1 and node2a, </a:t>
            </a:r>
            <a:r>
              <a:rPr lang="en-US" b="1" u="sng" dirty="0" smtClean="0"/>
              <a:t>but NOT node0.</a:t>
            </a:r>
          </a:p>
          <a:p>
            <a:r>
              <a:rPr lang="en-US" b="1" dirty="0" smtClean="0"/>
              <a:t>How can we reason that the </a:t>
            </a:r>
            <a:r>
              <a:rPr lang="en-US" b="1" u="sng" dirty="0" smtClean="0"/>
              <a:t>properties of node0 are protected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32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677" y="-63305"/>
            <a:ext cx="6223000" cy="4051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806" y="-63305"/>
            <a:ext cx="4026150" cy="2138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00" y="3987995"/>
            <a:ext cx="5842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9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Reasoning about</a:t>
            </a:r>
            <a:br>
              <a:rPr lang="en-US" sz="2400" dirty="0"/>
            </a:br>
            <a:r>
              <a:rPr lang="en-US" sz="2400" dirty="0"/>
              <a:t>unknown code </a:t>
            </a:r>
            <a:r>
              <a:rPr lang="en-US" sz="2400" dirty="0" smtClean="0"/>
              <a:t>(4)</a:t>
            </a:r>
            <a:br>
              <a:rPr lang="en-US" sz="2400" dirty="0" smtClean="0"/>
            </a:br>
            <a:r>
              <a:rPr lang="en-US" sz="2400" dirty="0" smtClean="0"/>
              <a:t>-Proof by contradiction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 smtClean="0"/>
              <a:t>Suppose we want to give a untrusted 3</a:t>
            </a:r>
            <a:r>
              <a:rPr lang="en-US" b="1" baseline="30000" dirty="0" smtClean="0"/>
              <a:t>rd</a:t>
            </a:r>
            <a:r>
              <a:rPr lang="en-US" b="1" dirty="0" smtClean="0"/>
              <a:t> party client the authority to modify node2b, node1 and node2a, </a:t>
            </a:r>
            <a:r>
              <a:rPr lang="en-US" b="1" u="sng" dirty="0" smtClean="0"/>
              <a:t>but NOT node0.</a:t>
            </a:r>
          </a:p>
          <a:p>
            <a:r>
              <a:rPr lang="en-US" b="1" dirty="0" smtClean="0"/>
              <a:t>How can we reason that the </a:t>
            </a:r>
            <a:r>
              <a:rPr lang="en-US" b="1" u="sng" dirty="0" smtClean="0"/>
              <a:t>properties of node0 are protected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33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677" y="-63305"/>
            <a:ext cx="6223000" cy="4051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806" y="-63305"/>
            <a:ext cx="4026150" cy="21382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8908" y="4284100"/>
            <a:ext cx="5130800" cy="66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8908" y="4944500"/>
            <a:ext cx="58166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Reasoning about</a:t>
            </a:r>
            <a:br>
              <a:rPr lang="en-US" sz="2400" dirty="0"/>
            </a:br>
            <a:r>
              <a:rPr lang="en-US" sz="2400" dirty="0"/>
              <a:t>unknown </a:t>
            </a:r>
            <a:r>
              <a:rPr lang="en-US" sz="2400"/>
              <a:t>code </a:t>
            </a:r>
            <a:r>
              <a:rPr lang="en-US" sz="2400" smtClean="0"/>
              <a:t>(5)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-Finishing the proof</a:t>
            </a:r>
            <a:endParaRPr lang="en-US"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 smtClean="0"/>
              <a:t>Suppose we want to give a untrusted 3</a:t>
            </a:r>
            <a:r>
              <a:rPr lang="en-US" b="1" baseline="30000" dirty="0" smtClean="0"/>
              <a:t>rd</a:t>
            </a:r>
            <a:r>
              <a:rPr lang="en-US" b="1" dirty="0" smtClean="0"/>
              <a:t> party client the authority to modify node2b, node1 and node2a, </a:t>
            </a:r>
            <a:r>
              <a:rPr lang="en-US" b="1" u="sng" dirty="0" smtClean="0"/>
              <a:t>but NOT node0.</a:t>
            </a:r>
          </a:p>
          <a:p>
            <a:r>
              <a:rPr lang="en-US" b="1" dirty="0" smtClean="0"/>
              <a:t>How can we reason that the </a:t>
            </a:r>
            <a:r>
              <a:rPr lang="en-US" b="1" u="sng" dirty="0" smtClean="0"/>
              <a:t>properties of node0 are protected</a:t>
            </a:r>
            <a:r>
              <a:rPr lang="en-US" b="1" dirty="0" smtClean="0"/>
              <a:t>?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813048"/>
            <a:ext cx="5842000" cy="5829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87909" y="105052"/>
            <a:ext cx="2235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effectLst>
                  <a:outerShdw blurRad="50800" dist="50800" dir="5400000" sx="1000" sy="1000" algn="ctr" rotWithShape="0">
                    <a:schemeClr val="tx1"/>
                  </a:outerShdw>
                </a:effectLst>
              </a:rPr>
              <a:t>Results from previous slides:</a:t>
            </a:r>
            <a:endParaRPr lang="en-US" sz="1400" i="1" dirty="0">
              <a:effectLst>
                <a:outerShdw blurRad="50800" dist="50800" dir="5400000" sx="1000" sy="1000" algn="ctr" rotWithShape="0">
                  <a:schemeClr val="tx1"/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457" y="215313"/>
            <a:ext cx="1886512" cy="307107"/>
          </a:xfrm>
          <a:prstGeom prst="rect">
            <a:avLst/>
          </a:prstGeom>
          <a:solidFill>
            <a:schemeClr val="bg1"/>
          </a:solidFill>
          <a:effectLst>
            <a:outerShdw sx="1000" sy="1000" algn="ctr" rotWithShape="0">
              <a:schemeClr val="bg1"/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968" y="205253"/>
            <a:ext cx="1834032" cy="395576"/>
          </a:xfrm>
          <a:prstGeom prst="rect">
            <a:avLst/>
          </a:prstGeom>
          <a:noFill/>
          <a:effectLst>
            <a:outerShdw sx="1000" sy="1000" algn="ctr" rotWithShape="0">
              <a:schemeClr val="bg1"/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3457" y="40211"/>
            <a:ext cx="3712169" cy="175102"/>
          </a:xfrm>
          <a:prstGeom prst="rect">
            <a:avLst/>
          </a:prstGeom>
          <a:noFill/>
          <a:effectLst>
            <a:outerShdw sx="1000" sy="1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106307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CON1: Proposed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new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Drossopoulou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et al.[DNMM16]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CON2: Proposed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novel use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of Domination, inspired by the work by Clarke et al. on ownership types[CPN98]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CON3: Proposed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eventual paths lemma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in OCAP that describes necessary present reference graph configurations for specific future reference graph configurations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CON4: Made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observations using our methodology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on concepts such as Isolation and Cooperation;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Safe Cooperation, Vulnerable Cooperation, and Protected Cooperation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CON5: Presented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3 OCAP patterns: DOM Tree, Caretaker, Membrane Pattern</a:t>
            </a:r>
          </a:p>
          <a:p>
            <a:pPr lvl="1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(new) wrote them in the capability-safe language Pony</a:t>
            </a:r>
          </a:p>
          <a:p>
            <a:pPr lvl="1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(new) proposed OCAP policies for all three patterns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CON6: Shown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35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5210175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96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36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Permission </a:t>
            </a:r>
            <a:r>
              <a:rPr lang="mr-IN" dirty="0" smtClean="0"/>
              <a:t>–</a:t>
            </a:r>
            <a:r>
              <a:rPr lang="en-US" dirty="0" smtClean="0"/>
              <a:t> Observations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Having ‘indirect’ permission </a:t>
            </a:r>
            <a:r>
              <a:rPr lang="en-US" b="1" dirty="0" smtClean="0">
                <a:solidFill>
                  <a:srgbClr val="FF0000"/>
                </a:solidFill>
              </a:rPr>
              <a:t>does not imply</a:t>
            </a:r>
            <a:r>
              <a:rPr lang="en-US" b="1" dirty="0" smtClean="0"/>
              <a:t> </a:t>
            </a:r>
            <a:r>
              <a:rPr lang="en-US" dirty="0" smtClean="0"/>
              <a:t>having ’direct’ permission</a:t>
            </a:r>
          </a:p>
          <a:p>
            <a:r>
              <a:rPr lang="en-US" dirty="0" smtClean="0"/>
              <a:t>Example: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Ind</a:t>
            </a:r>
            <a:r>
              <a:rPr lang="en-US" b="1" baseline="30000" dirty="0" smtClean="0"/>
              <a:t>,_</a:t>
            </a:r>
            <a:r>
              <a:rPr lang="en-US" b="1" dirty="0" smtClean="0"/>
              <a:t>(A,C) but not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Dir</a:t>
            </a:r>
            <a:r>
              <a:rPr lang="en-US" b="1" baseline="30000" dirty="0" smtClean="0"/>
              <a:t>,_</a:t>
            </a:r>
            <a:r>
              <a:rPr lang="en-US" b="1" dirty="0" smtClean="0"/>
              <a:t>(</a:t>
            </a:r>
            <a:r>
              <a:rPr lang="en-US" b="1" dirty="0"/>
              <a:t>A,C) </a:t>
            </a:r>
            <a:endParaRPr lang="en-US" b="1" baseline="30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482" y="4280133"/>
            <a:ext cx="3109881" cy="1697334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299482" y="5022580"/>
            <a:ext cx="187031" cy="700482"/>
            <a:chOff x="822958" y="4600280"/>
            <a:chExt cx="251698" cy="942680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942681" y="4600280"/>
              <a:ext cx="0" cy="94268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22958" y="4854804"/>
              <a:ext cx="251698" cy="47134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Oval 15"/>
          <p:cNvSpPr/>
          <p:nvPr/>
        </p:nvSpPr>
        <p:spPr>
          <a:xfrm>
            <a:off x="1159497" y="3017799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2524318" y="3017799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/>
          <p:cNvSpPr/>
          <p:nvPr/>
        </p:nvSpPr>
        <p:spPr>
          <a:xfrm>
            <a:off x="3889139" y="3006088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6"/>
            <a:endCxn id="17" idx="2"/>
          </p:cNvCxnSpPr>
          <p:nvPr/>
        </p:nvCxnSpPr>
        <p:spPr>
          <a:xfrm>
            <a:off x="1941922" y="3409012"/>
            <a:ext cx="582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6"/>
            <a:endCxn id="18" idx="2"/>
          </p:cNvCxnSpPr>
          <p:nvPr/>
        </p:nvCxnSpPr>
        <p:spPr>
          <a:xfrm flipV="1">
            <a:off x="3306743" y="3397301"/>
            <a:ext cx="582396" cy="117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56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Permission </a:t>
            </a:r>
            <a:r>
              <a:rPr lang="mr-IN" dirty="0" smtClean="0"/>
              <a:t>–</a:t>
            </a:r>
            <a:r>
              <a:rPr lang="en-US" dirty="0" smtClean="0"/>
              <a:t> Observations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‘</a:t>
            </a:r>
            <a:r>
              <a:rPr lang="en-US" dirty="0"/>
              <a:t>P</a:t>
            </a:r>
            <a:r>
              <a:rPr lang="en-US" dirty="0" smtClean="0"/>
              <a:t>ossibly later’ permission </a:t>
            </a:r>
            <a:r>
              <a:rPr lang="en-US" b="1" dirty="0" smtClean="0">
                <a:solidFill>
                  <a:srgbClr val="FF0000"/>
                </a:solidFill>
              </a:rPr>
              <a:t>does not imply</a:t>
            </a:r>
            <a:r>
              <a:rPr lang="en-US" b="1" dirty="0" smtClean="0"/>
              <a:t> </a:t>
            </a:r>
            <a:r>
              <a:rPr lang="en-US" dirty="0" smtClean="0"/>
              <a:t>having permission ’now’</a:t>
            </a:r>
          </a:p>
          <a:p>
            <a:r>
              <a:rPr lang="en-US" dirty="0" smtClean="0"/>
              <a:t>Example: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Dir,Eve</a:t>
            </a:r>
            <a:r>
              <a:rPr lang="en-US" b="1" dirty="0" smtClean="0"/>
              <a:t>(A,C) but not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Dir,Now</a:t>
            </a:r>
            <a:r>
              <a:rPr lang="en-US" b="1" dirty="0" smtClean="0"/>
              <a:t>(A,C</a:t>
            </a:r>
            <a:r>
              <a:rPr lang="en-US" b="1" dirty="0"/>
              <a:t>) </a:t>
            </a:r>
            <a:endParaRPr lang="en-US" b="1" baseline="30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38</a:t>
            </a:fld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159497" y="3223967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2524318" y="3223967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889139" y="3212256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6"/>
            <a:endCxn id="17" idx="2"/>
          </p:cNvCxnSpPr>
          <p:nvPr/>
        </p:nvCxnSpPr>
        <p:spPr>
          <a:xfrm>
            <a:off x="1941922" y="3615180"/>
            <a:ext cx="582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6"/>
            <a:endCxn id="18" idx="2"/>
          </p:cNvCxnSpPr>
          <p:nvPr/>
        </p:nvCxnSpPr>
        <p:spPr>
          <a:xfrm flipV="1">
            <a:off x="3306743" y="3603469"/>
            <a:ext cx="582396" cy="117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482" y="4280133"/>
            <a:ext cx="3109881" cy="1697334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 rot="16200000">
            <a:off x="6981587" y="4372633"/>
            <a:ext cx="187031" cy="700482"/>
            <a:chOff x="822958" y="4600280"/>
            <a:chExt cx="251698" cy="942680"/>
          </a:xfrm>
        </p:grpSpPr>
        <p:cxnSp>
          <p:nvCxnSpPr>
            <p:cNvPr id="21" name="Straight Arrow Connector 20"/>
            <p:cNvCxnSpPr/>
            <p:nvPr/>
          </p:nvCxnSpPr>
          <p:spPr>
            <a:xfrm flipV="1">
              <a:off x="942681" y="4600280"/>
              <a:ext cx="0" cy="94268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822958" y="4854804"/>
              <a:ext cx="251698" cy="47134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822959" y="2746262"/>
            <a:ext cx="2947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‘Now</a:t>
            </a:r>
            <a:r>
              <a:rPr lang="en-US" u="sng" dirty="0"/>
              <a:t>’</a:t>
            </a:r>
            <a:r>
              <a:rPr lang="en-US" dirty="0"/>
              <a:t> </a:t>
            </a:r>
            <a:r>
              <a:rPr lang="en-US" b="1" dirty="0"/>
              <a:t>¬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Dir,Now</a:t>
            </a:r>
            <a:r>
              <a:rPr lang="en-US" b="1" dirty="0" smtClean="0"/>
              <a:t>(A,C</a:t>
            </a:r>
            <a:r>
              <a:rPr lang="en-US" b="1" dirty="0"/>
              <a:t>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2959" y="4483902"/>
            <a:ext cx="2796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‘Later</a:t>
            </a:r>
            <a:r>
              <a:rPr lang="en-US" dirty="0" smtClean="0"/>
              <a:t>’</a:t>
            </a:r>
            <a:r>
              <a:rPr lang="en-US" dirty="0"/>
              <a:t> </a:t>
            </a:r>
            <a:r>
              <a:rPr lang="en-US" b="1" dirty="0" err="1">
                <a:solidFill>
                  <a:srgbClr val="0070C0"/>
                </a:solidFill>
              </a:rPr>
              <a:t>MayAccess</a:t>
            </a:r>
            <a:r>
              <a:rPr lang="en-US" b="1" baseline="30000" dirty="0" err="1">
                <a:solidFill>
                  <a:srgbClr val="0070C0"/>
                </a:solidFill>
              </a:rPr>
              <a:t>Dir,Eve</a:t>
            </a:r>
            <a:r>
              <a:rPr lang="en-US" b="1" dirty="0">
                <a:solidFill>
                  <a:srgbClr val="0070C0"/>
                </a:solidFill>
              </a:rPr>
              <a:t>(A,C)</a:t>
            </a:r>
          </a:p>
        </p:txBody>
      </p:sp>
      <p:sp>
        <p:nvSpPr>
          <p:cNvPr id="25" name="Oval 24"/>
          <p:cNvSpPr/>
          <p:nvPr/>
        </p:nvSpPr>
        <p:spPr>
          <a:xfrm>
            <a:off x="1159497" y="5095192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2524318" y="5095192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889139" y="5083481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941922" y="5486405"/>
            <a:ext cx="582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306743" y="5474694"/>
            <a:ext cx="582396" cy="117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5" idx="7"/>
            <a:endCxn id="27" idx="1"/>
          </p:cNvCxnSpPr>
          <p:nvPr/>
        </p:nvCxnSpPr>
        <p:spPr>
          <a:xfrm rot="5400000" flipH="1" flipV="1">
            <a:off x="2909675" y="4115729"/>
            <a:ext cx="11711" cy="2176383"/>
          </a:xfrm>
          <a:prstGeom prst="curvedConnector3">
            <a:avLst>
              <a:gd name="adj1" fmla="val 3030433"/>
            </a:avLst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22959" y="4124495"/>
            <a:ext cx="366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0070C0"/>
                </a:solidFill>
              </a:rPr>
              <a:t>If B passes capability of C to A, then</a:t>
            </a:r>
            <a:r>
              <a:rPr lang="mr-IN" i="1" dirty="0" smtClean="0">
                <a:solidFill>
                  <a:srgbClr val="0070C0"/>
                </a:solidFill>
              </a:rPr>
              <a:t>…</a:t>
            </a:r>
            <a:endParaRPr lang="en-US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87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Permission </a:t>
            </a:r>
            <a:r>
              <a:rPr lang="mr-IN" dirty="0" smtClean="0"/>
              <a:t>–</a:t>
            </a:r>
            <a:r>
              <a:rPr lang="en-US" dirty="0" smtClean="0"/>
              <a:t> Observations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‘</a:t>
            </a:r>
            <a:r>
              <a:rPr lang="en-US" dirty="0"/>
              <a:t>P</a:t>
            </a:r>
            <a:r>
              <a:rPr lang="en-US" dirty="0" smtClean="0"/>
              <a:t>ossibly later’ permission </a:t>
            </a:r>
            <a:r>
              <a:rPr lang="en-US" b="1" dirty="0" smtClean="0">
                <a:solidFill>
                  <a:srgbClr val="FF0000"/>
                </a:solidFill>
              </a:rPr>
              <a:t>does not imply</a:t>
            </a:r>
            <a:r>
              <a:rPr lang="en-US" b="1" dirty="0" smtClean="0"/>
              <a:t> </a:t>
            </a:r>
            <a:r>
              <a:rPr lang="en-US" dirty="0" smtClean="0"/>
              <a:t>having permission ’now’</a:t>
            </a:r>
          </a:p>
          <a:p>
            <a:r>
              <a:rPr lang="en-US" dirty="0" smtClean="0"/>
              <a:t>Example: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Ind,Eve</a:t>
            </a:r>
            <a:r>
              <a:rPr lang="en-US" b="1" dirty="0" smtClean="0"/>
              <a:t>(A,C) but not </a:t>
            </a:r>
            <a:r>
              <a:rPr lang="en-US" b="1" dirty="0" err="1" smtClean="0"/>
              <a:t>MayAccess</a:t>
            </a:r>
            <a:r>
              <a:rPr lang="en-US" b="1" baseline="30000" dirty="0" err="1" smtClean="0"/>
              <a:t>Ind,Now</a:t>
            </a:r>
            <a:r>
              <a:rPr lang="en-US" b="1" dirty="0" smtClean="0"/>
              <a:t>(A,C</a:t>
            </a:r>
            <a:r>
              <a:rPr lang="en-US" b="1" dirty="0"/>
              <a:t>) </a:t>
            </a:r>
            <a:endParaRPr lang="en-US" b="1" baseline="30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39</a:t>
            </a:fld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159497" y="3223967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2524318" y="3223967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889139" y="3212256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6"/>
            <a:endCxn id="17" idx="2"/>
          </p:cNvCxnSpPr>
          <p:nvPr/>
        </p:nvCxnSpPr>
        <p:spPr>
          <a:xfrm>
            <a:off x="1941922" y="3615180"/>
            <a:ext cx="582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482" y="4280133"/>
            <a:ext cx="3109881" cy="1697334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 rot="16200000">
            <a:off x="6981587" y="4372633"/>
            <a:ext cx="187031" cy="700482"/>
            <a:chOff x="822958" y="4600280"/>
            <a:chExt cx="251698" cy="942680"/>
          </a:xfrm>
        </p:grpSpPr>
        <p:cxnSp>
          <p:nvCxnSpPr>
            <p:cNvPr id="21" name="Straight Arrow Connector 20"/>
            <p:cNvCxnSpPr/>
            <p:nvPr/>
          </p:nvCxnSpPr>
          <p:spPr>
            <a:xfrm flipV="1">
              <a:off x="942681" y="4600280"/>
              <a:ext cx="0" cy="94268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822958" y="4854804"/>
              <a:ext cx="251698" cy="47134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822959" y="2746262"/>
            <a:ext cx="302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‘Now’</a:t>
            </a:r>
            <a:r>
              <a:rPr lang="en-US" dirty="0" smtClean="0"/>
              <a:t> </a:t>
            </a:r>
            <a:r>
              <a:rPr lang="en-US" b="1" dirty="0" smtClean="0"/>
              <a:t>¬</a:t>
            </a:r>
            <a:r>
              <a:rPr lang="en-US" b="1" dirty="0" err="1"/>
              <a:t>MayAccess</a:t>
            </a:r>
            <a:r>
              <a:rPr lang="en-US" b="1" baseline="30000" dirty="0" err="1"/>
              <a:t>Ind,Now</a:t>
            </a:r>
            <a:r>
              <a:rPr lang="en-US" b="1" dirty="0"/>
              <a:t>(A,C) </a:t>
            </a:r>
            <a:endParaRPr lang="en-US" b="1" baseline="30000" dirty="0"/>
          </a:p>
        </p:txBody>
      </p:sp>
      <p:sp>
        <p:nvSpPr>
          <p:cNvPr id="24" name="TextBox 23"/>
          <p:cNvSpPr txBox="1"/>
          <p:nvPr/>
        </p:nvSpPr>
        <p:spPr>
          <a:xfrm>
            <a:off x="822959" y="4654881"/>
            <a:ext cx="2890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‘Later’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0070C0"/>
                </a:solidFill>
              </a:rPr>
              <a:t>MayAccess</a:t>
            </a:r>
            <a:r>
              <a:rPr lang="en-US" b="1" baseline="30000" dirty="0" err="1" smtClean="0">
                <a:solidFill>
                  <a:srgbClr val="0070C0"/>
                </a:solidFill>
              </a:rPr>
              <a:t>Ind,Eve</a:t>
            </a:r>
            <a:r>
              <a:rPr lang="en-US" b="1" dirty="0" smtClean="0">
                <a:solidFill>
                  <a:srgbClr val="0070C0"/>
                </a:solidFill>
              </a:rPr>
              <a:t>(A,C</a:t>
            </a:r>
            <a:r>
              <a:rPr lang="en-US" b="1" dirty="0">
                <a:solidFill>
                  <a:srgbClr val="0070C0"/>
                </a:solidFill>
              </a:rPr>
              <a:t>) </a:t>
            </a:r>
            <a:endParaRPr lang="en-US" b="1" baseline="30000" dirty="0">
              <a:solidFill>
                <a:srgbClr val="0070C0"/>
              </a:solidFill>
            </a:endParaRPr>
          </a:p>
          <a:p>
            <a:endParaRPr lang="en-US" u="sng" dirty="0"/>
          </a:p>
        </p:txBody>
      </p:sp>
      <p:sp>
        <p:nvSpPr>
          <p:cNvPr id="25" name="Oval 24"/>
          <p:cNvSpPr/>
          <p:nvPr/>
        </p:nvSpPr>
        <p:spPr>
          <a:xfrm>
            <a:off x="1159497" y="5095192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2524318" y="5095192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889139" y="5083481"/>
            <a:ext cx="782425" cy="7824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941922" y="5486405"/>
            <a:ext cx="582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306743" y="5582627"/>
            <a:ext cx="582396" cy="11711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22959" y="4124495"/>
            <a:ext cx="3925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0070C0"/>
                </a:solidFill>
              </a:rPr>
              <a:t>If C passes capability of itself to B then</a:t>
            </a:r>
            <a:r>
              <a:rPr lang="mr-IN" i="1" dirty="0" smtClean="0">
                <a:solidFill>
                  <a:srgbClr val="0070C0"/>
                </a:solidFill>
              </a:rPr>
              <a:t>…</a:t>
            </a:r>
            <a:endParaRPr lang="en-US" i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/>
          <p:cNvCxnSpPr>
            <a:stCxn id="18" idx="2"/>
            <a:endCxn id="17" idx="6"/>
          </p:cNvCxnSpPr>
          <p:nvPr/>
        </p:nvCxnSpPr>
        <p:spPr>
          <a:xfrm flipH="1">
            <a:off x="3306743" y="3603469"/>
            <a:ext cx="582396" cy="117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3306743" y="5432555"/>
            <a:ext cx="582396" cy="1171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3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CON1: Permission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Definition </a:t>
            </a:r>
            <a:r>
              <a:rPr lang="en-US" dirty="0" err="1" smtClean="0"/>
              <a:t>MayAccess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Describes having capability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either directly or indirectly</a:t>
            </a:r>
          </a:p>
          <a:p>
            <a:pPr lvl="1"/>
            <a:r>
              <a:rPr lang="en-US" dirty="0" smtClean="0"/>
              <a:t>either now or eventual (‘possibly later’)</a:t>
            </a:r>
            <a:endParaRPr lang="en-US" b="1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9" y="2878026"/>
            <a:ext cx="4779541" cy="29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1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CON5:</a:t>
            </a:r>
            <a:br>
              <a:rPr lang="en-US" dirty="0" smtClean="0"/>
            </a:br>
            <a:r>
              <a:rPr lang="en-US" dirty="0" smtClean="0"/>
              <a:t>Caretaker </a:t>
            </a:r>
            <a:r>
              <a:rPr lang="en-US" dirty="0" smtClean="0"/>
              <a:t>Pattern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Illustration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40</a:t>
            </a:fld>
            <a:endParaRPr lang="en-US"/>
          </a:p>
        </p:txBody>
      </p:sp>
      <p:pic>
        <p:nvPicPr>
          <p:cNvPr id="12" name="Content Placeholder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744" y="1090246"/>
            <a:ext cx="4842619" cy="446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1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Membrane Pattern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Illustration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41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489" y="728291"/>
            <a:ext cx="4897804" cy="460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P</a:t>
            </a:r>
            <a:r>
              <a:rPr lang="en-US" dirty="0" smtClean="0"/>
              <a:t>ermission </a:t>
            </a:r>
            <a:r>
              <a:rPr lang="mr-IN" dirty="0" smtClean="0"/>
              <a:t>–</a:t>
            </a:r>
            <a:r>
              <a:rPr lang="en-US" dirty="0" smtClean="0"/>
              <a:t> Observations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Having permission ’directly’ </a:t>
            </a:r>
            <a:r>
              <a:rPr lang="en-US" b="1" dirty="0" smtClean="0">
                <a:solidFill>
                  <a:srgbClr val="00B050"/>
                </a:solidFill>
              </a:rPr>
              <a:t>implies</a:t>
            </a:r>
            <a:r>
              <a:rPr lang="en-US" dirty="0" smtClean="0"/>
              <a:t> having permission ‘indirectly’</a:t>
            </a:r>
          </a:p>
          <a:p>
            <a:pPr lvl="1"/>
            <a:r>
              <a:rPr lang="en-US" dirty="0" smtClean="0"/>
              <a:t>A direct capability (stored in single field) is part of the definition of indirect capability (stored in a field reachable from a series of field(s))</a:t>
            </a:r>
          </a:p>
          <a:p>
            <a:r>
              <a:rPr lang="en-US" dirty="0" smtClean="0"/>
              <a:t>Having permission ‘now’ </a:t>
            </a:r>
            <a:r>
              <a:rPr lang="en-US" b="1" dirty="0" smtClean="0">
                <a:solidFill>
                  <a:srgbClr val="00B0F0"/>
                </a:solidFill>
              </a:rPr>
              <a:t>implies</a:t>
            </a:r>
            <a:r>
              <a:rPr lang="en-US" dirty="0" smtClean="0"/>
              <a:t> having capability ‘possibly later’</a:t>
            </a:r>
          </a:p>
          <a:p>
            <a:pPr lvl="1"/>
            <a:r>
              <a:rPr lang="en-US" dirty="0" smtClean="0"/>
              <a:t>A state ’now’ is part of the definition of possibly arising states ‘later’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8" y="3584893"/>
            <a:ext cx="4185147" cy="228420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030348" y="4600281"/>
            <a:ext cx="0" cy="942680"/>
          </a:xfrm>
          <a:prstGeom prst="straightConnector1">
            <a:avLst/>
          </a:prstGeom>
          <a:ln w="412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488676" y="4204355"/>
            <a:ext cx="1159497" cy="9426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22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062" y="29959"/>
            <a:ext cx="7543800" cy="1450757"/>
          </a:xfrm>
        </p:spPr>
        <p:txBody>
          <a:bodyPr>
            <a:normAutofit/>
          </a:bodyPr>
          <a:lstStyle/>
          <a:p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Authority </a:t>
            </a:r>
            <a:r>
              <a:rPr lang="mr-IN" dirty="0" smtClean="0"/>
              <a:t>–</a:t>
            </a:r>
            <a:r>
              <a:rPr lang="en-US" dirty="0" smtClean="0"/>
              <a:t> Definition </a:t>
            </a:r>
            <a:r>
              <a:rPr lang="en-US" dirty="0" err="1" smtClean="0"/>
              <a:t>MayCall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Describes </a:t>
            </a:r>
            <a:r>
              <a:rPr lang="en-US" i="1" dirty="0" smtClean="0"/>
              <a:t>ability </a:t>
            </a:r>
            <a:r>
              <a:rPr lang="en-US" i="1" dirty="0" smtClean="0"/>
              <a:t>to exercise </a:t>
            </a:r>
            <a:r>
              <a:rPr lang="en-US" dirty="0" smtClean="0"/>
              <a:t>capability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7" y="4746876"/>
            <a:ext cx="7379905" cy="10114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57" y="2933242"/>
            <a:ext cx="5800581" cy="10032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2957" y="2546824"/>
            <a:ext cx="5468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New </a:t>
            </a:r>
            <a:r>
              <a:rPr lang="en-US" b="1" dirty="0" smtClean="0"/>
              <a:t>definition (</a:t>
            </a:r>
            <a:r>
              <a:rPr lang="en-US" b="1" dirty="0" err="1" smtClean="0"/>
              <a:t>MayCall</a:t>
            </a:r>
            <a:r>
              <a:rPr lang="en-US" b="1" dirty="0" smtClean="0"/>
              <a:t>) describes </a:t>
            </a:r>
            <a:r>
              <a:rPr lang="en-US" b="1" dirty="0" smtClean="0"/>
              <a:t>a change in receiver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822957" y="4012526"/>
            <a:ext cx="5372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Drossopoulou</a:t>
            </a:r>
            <a:r>
              <a:rPr lang="en-US" i="1" dirty="0" smtClean="0"/>
              <a:t> et al.’s </a:t>
            </a:r>
            <a:r>
              <a:rPr lang="en-US" i="1" dirty="0" smtClean="0"/>
              <a:t> </a:t>
            </a:r>
            <a:r>
              <a:rPr lang="en-US" i="1" dirty="0" err="1" smtClean="0"/>
              <a:t>MayAffect</a:t>
            </a:r>
            <a:r>
              <a:rPr lang="en-US" i="1" dirty="0" smtClean="0"/>
              <a:t>  </a:t>
            </a:r>
            <a:r>
              <a:rPr lang="mr-IN" i="1" dirty="0" smtClean="0"/>
              <a:t>–</a:t>
            </a:r>
            <a:r>
              <a:rPr lang="en-US" i="1" dirty="0" smtClean="0"/>
              <a:t> describes execution </a:t>
            </a:r>
            <a:endParaRPr lang="en-US" i="1" dirty="0" smtClean="0"/>
          </a:p>
          <a:p>
            <a:r>
              <a:rPr lang="en-US" i="1" dirty="0" smtClean="0"/>
              <a:t>that </a:t>
            </a:r>
            <a:r>
              <a:rPr lang="en-US" i="1" dirty="0" smtClean="0"/>
              <a:t>results in a change of a field</a:t>
            </a:r>
            <a:endParaRPr lang="en-US" i="1" dirty="0"/>
          </a:p>
        </p:txBody>
      </p:sp>
      <p:sp>
        <p:nvSpPr>
          <p:cNvPr id="4" name="Rectangle 3"/>
          <p:cNvSpPr/>
          <p:nvPr/>
        </p:nvSpPr>
        <p:spPr>
          <a:xfrm>
            <a:off x="822957" y="2546824"/>
            <a:ext cx="5800581" cy="13896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3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CON1:</a:t>
            </a:r>
            <a:br>
              <a:rPr lang="en-US" dirty="0" smtClean="0"/>
            </a:br>
            <a:r>
              <a:rPr lang="en-US" dirty="0" smtClean="0"/>
              <a:t>Authority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Why </a:t>
            </a:r>
            <a:r>
              <a:rPr lang="en-US" dirty="0" err="1" smtClean="0"/>
              <a:t>MayCall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Weaker than </a:t>
            </a:r>
            <a:r>
              <a:rPr lang="en-US" dirty="0" err="1" smtClean="0"/>
              <a:t>MayAffect</a:t>
            </a:r>
            <a:r>
              <a:rPr lang="en-US" dirty="0" smtClean="0"/>
              <a:t>, can describe a chain of method calls over multiple objects through a chain of authorities </a:t>
            </a:r>
            <a:r>
              <a:rPr lang="en-US" dirty="0" err="1" smtClean="0"/>
              <a:t>MayCall</a:t>
            </a:r>
            <a:r>
              <a:rPr lang="en-US" dirty="0" smtClean="0"/>
              <a:t>(s)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our language, all fields are </a:t>
            </a:r>
            <a:r>
              <a:rPr lang="en-US" b="1" dirty="0" smtClean="0"/>
              <a:t>private</a:t>
            </a:r>
            <a:r>
              <a:rPr lang="en-US" dirty="0" smtClean="0"/>
              <a:t>, hence </a:t>
            </a:r>
            <a:r>
              <a:rPr lang="en-US" dirty="0" err="1" smtClean="0"/>
              <a:t>MayCall</a:t>
            </a:r>
            <a:r>
              <a:rPr lang="en-US" dirty="0" smtClean="0"/>
              <a:t> is necessary for field modification (or </a:t>
            </a:r>
            <a:r>
              <a:rPr lang="en-US" dirty="0" err="1" smtClean="0"/>
              <a:t>MayAffect</a:t>
            </a:r>
            <a:r>
              <a:rPr lang="en-US" dirty="0" smtClean="0"/>
              <a:t> implies </a:t>
            </a:r>
            <a:r>
              <a:rPr lang="en-US" dirty="0" err="1" smtClean="0"/>
              <a:t>MayCall</a:t>
            </a:r>
            <a:r>
              <a:rPr lang="en-US" dirty="0" smtClean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58" y="3857414"/>
            <a:ext cx="7953689" cy="155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/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CON1: Proposed </a:t>
            </a:r>
            <a:r>
              <a:rPr lang="en-US" b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formal definitions of Permission and Authority, inspired but not identical from the works of </a:t>
            </a:r>
            <a:r>
              <a:rPr lang="en-US" dirty="0" err="1">
                <a:solidFill>
                  <a:schemeClr val="accent1"/>
                </a:solidFill>
              </a:rPr>
              <a:t>Drossopoulou</a:t>
            </a:r>
            <a:r>
              <a:rPr lang="en-US" dirty="0">
                <a:solidFill>
                  <a:schemeClr val="accent1"/>
                </a:solidFill>
              </a:rPr>
              <a:t> et al.[DNMM16]</a:t>
            </a:r>
          </a:p>
          <a:p>
            <a:r>
              <a:rPr lang="en-US" dirty="0" smtClean="0"/>
              <a:t>CON2: Proposed </a:t>
            </a:r>
            <a:r>
              <a:rPr lang="en-US" b="1" dirty="0"/>
              <a:t>novel use </a:t>
            </a:r>
            <a:r>
              <a:rPr lang="en-US" dirty="0"/>
              <a:t>of Domination, inspired by the work by Clarke et al. on ownership types[CPN98]</a:t>
            </a:r>
          </a:p>
          <a:p>
            <a:r>
              <a:rPr lang="en-US" dirty="0" smtClean="0"/>
              <a:t>CON3: Proposed </a:t>
            </a:r>
            <a:r>
              <a:rPr lang="en-US" dirty="0"/>
              <a:t>a </a:t>
            </a:r>
            <a:r>
              <a:rPr lang="en-US" b="1" dirty="0"/>
              <a:t>eventual paths lemma</a:t>
            </a:r>
            <a:r>
              <a:rPr lang="en-US" dirty="0"/>
              <a:t> in OCAP that describes necessary present reference graph configurations for specific future reference graph configurations</a:t>
            </a:r>
          </a:p>
          <a:p>
            <a:r>
              <a:rPr lang="en-US" dirty="0" smtClean="0"/>
              <a:t>CON4: Made </a:t>
            </a:r>
            <a:r>
              <a:rPr lang="en-US" b="1" dirty="0"/>
              <a:t>observations using our methodology </a:t>
            </a:r>
            <a:r>
              <a:rPr lang="en-US" dirty="0"/>
              <a:t>on concepts such as Isolation and Cooperation;</a:t>
            </a:r>
          </a:p>
          <a:p>
            <a:pPr lvl="1"/>
            <a:r>
              <a:rPr lang="en-US" dirty="0"/>
              <a:t>Safe Cooperation, Vulnerable Cooperation, and Protected Cooperation</a:t>
            </a:r>
          </a:p>
          <a:p>
            <a:r>
              <a:rPr lang="en-US" dirty="0" smtClean="0"/>
              <a:t>CON5: Presented </a:t>
            </a:r>
            <a:r>
              <a:rPr lang="en-US" dirty="0"/>
              <a:t>3 OCAP patterns: DOM Tree, Caretaker, Membrane Pattern</a:t>
            </a:r>
          </a:p>
          <a:p>
            <a:pPr lvl="1"/>
            <a:r>
              <a:rPr lang="en-US" b="1" dirty="0"/>
              <a:t>(new) wrote them in the capability-safe language Pony</a:t>
            </a:r>
          </a:p>
          <a:p>
            <a:pPr lvl="1"/>
            <a:r>
              <a:rPr lang="en-US" b="1" dirty="0"/>
              <a:t>(new) proposed OCAP policies for all three patterns</a:t>
            </a:r>
          </a:p>
          <a:p>
            <a:r>
              <a:rPr lang="en-US" b="1" dirty="0" smtClean="0"/>
              <a:t>CON6: Shown </a:t>
            </a:r>
            <a:r>
              <a:rPr lang="en-US" b="1" dirty="0"/>
              <a:t>how properties of nodes in DOM Tree can be preserved in the face of unknown code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8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71475" y="2543175"/>
            <a:ext cx="451484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65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CON2:</a:t>
            </a:r>
            <a:br>
              <a:rPr lang="en-US" dirty="0" smtClean="0"/>
            </a:br>
            <a:r>
              <a:rPr lang="en-US" dirty="0" smtClean="0"/>
              <a:t>Definition </a:t>
            </a:r>
            <a:r>
              <a:rPr lang="mr-IN" dirty="0" smtClean="0"/>
              <a:t>–</a:t>
            </a:r>
            <a:r>
              <a:rPr lang="en-US" dirty="0" smtClean="0"/>
              <a:t> Domination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Domination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set </a:t>
            </a:r>
            <a:r>
              <a:rPr lang="en-US" dirty="0" smtClean="0"/>
              <a:t>S </a:t>
            </a:r>
            <a:r>
              <a:rPr lang="en-US" dirty="0" smtClean="0"/>
              <a:t>dominates </a:t>
            </a:r>
            <a:r>
              <a:rPr lang="en-US" dirty="0" smtClean="0"/>
              <a:t>an object x </a:t>
            </a:r>
            <a:r>
              <a:rPr lang="en-US" dirty="0" err="1" smtClean="0"/>
              <a:t>iff</a:t>
            </a:r>
            <a:r>
              <a:rPr lang="en-US" dirty="0" smtClean="0"/>
              <a:t> </a:t>
            </a:r>
            <a:r>
              <a:rPr lang="en-US" dirty="0" smtClean="0"/>
              <a:t>it is necessary for any object y with a chain (indirect) permission </a:t>
            </a:r>
            <a:r>
              <a:rPr lang="en-US" dirty="0" smtClean="0"/>
              <a:t>of </a:t>
            </a:r>
            <a:r>
              <a:rPr lang="en-US" dirty="0" smtClean="0"/>
              <a:t>x to have the permission or authority of a member </a:t>
            </a:r>
            <a:r>
              <a:rPr lang="en-US" i="1" dirty="0" smtClean="0"/>
              <a:t>o</a:t>
            </a:r>
            <a:r>
              <a:rPr lang="en-US" dirty="0" smtClean="0"/>
              <a:t> of the dominating set </a:t>
            </a:r>
            <a:r>
              <a:rPr lang="en-US" i="1" dirty="0" smtClean="0"/>
              <a:t>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FBDDC-9BF7-854C-84B1-2990FB11A6E9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03" y="3210168"/>
            <a:ext cx="7665703" cy="212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4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653</TotalTime>
  <Words>2519</Words>
  <Application>Microsoft Macintosh PowerPoint</Application>
  <PresentationFormat>On-screen Show (4:3)</PresentationFormat>
  <Paragraphs>327</Paragraphs>
  <Slides>41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Calibri</vt:lpstr>
      <vt:lpstr>Calibri Light</vt:lpstr>
      <vt:lpstr>Mangal</vt:lpstr>
      <vt:lpstr>Retrospect</vt:lpstr>
      <vt:lpstr>Risk and Trust in Open Systems  Towards formalizing Permission and Authority, and Policies for Object-Capability Patterns Author: Shu-Peng Loh Supervisor: Sophia Drossopoulou</vt:lpstr>
      <vt:lpstr>Motivation &amp; Goals</vt:lpstr>
      <vt:lpstr>Contributions / Outcomes</vt:lpstr>
      <vt:lpstr>CON1: Permission Definition MayAccess</vt:lpstr>
      <vt:lpstr>CON1: Permission – Observations (1)</vt:lpstr>
      <vt:lpstr>CON1: Authority – Definition MayCall</vt:lpstr>
      <vt:lpstr> CON1: Authority – Why MayCall?</vt:lpstr>
      <vt:lpstr>Contributions / Outcomes</vt:lpstr>
      <vt:lpstr>CON2: Definition – Domination</vt:lpstr>
      <vt:lpstr>Contributions / Outcomes</vt:lpstr>
      <vt:lpstr>CON3: OCAP Permissions–Lemma</vt:lpstr>
      <vt:lpstr>CON3: OCAP Permissions–Lemma (cont.)</vt:lpstr>
      <vt:lpstr>Contributions / Outcomes</vt:lpstr>
      <vt:lpstr>CON4: OCAP Authority Requires Permission</vt:lpstr>
      <vt:lpstr>CON4: Isolation and cooperation</vt:lpstr>
      <vt:lpstr>CON4: Types of cooperation</vt:lpstr>
      <vt:lpstr>CON4: Types of cooperation (cont.) </vt:lpstr>
      <vt:lpstr>Contributions / Outcomes</vt:lpstr>
      <vt:lpstr>CON5: Our formal definitions help to write easy OCAP Policies</vt:lpstr>
      <vt:lpstr>CON5: Caretaker Pattern</vt:lpstr>
      <vt:lpstr>CON5: Membrane Pattern</vt:lpstr>
      <vt:lpstr>CON5: DOM Tree Pattern</vt:lpstr>
      <vt:lpstr>CON5: DOM Tree Nodes</vt:lpstr>
      <vt:lpstr>CON5: DOM Tree  Attenuating Object: Restricted Node (ReNode)</vt:lpstr>
      <vt:lpstr>CON5: DOM Tree  Attenuating Object: Restricted Node (ReNode)</vt:lpstr>
      <vt:lpstr>CON5: DOM Tree  Attenuating Object: Restricted Node (ReNode)</vt:lpstr>
      <vt:lpstr>CON5: DOM Tree  Attenuating Object: Restricted Node (ReNode)</vt:lpstr>
      <vt:lpstr>CON5: DOM Tree  Attenuating Object: Restricted Node (ReNode)</vt:lpstr>
      <vt:lpstr>Contributions / Outcomes</vt:lpstr>
      <vt:lpstr>Reasoning about unknown code (1)</vt:lpstr>
      <vt:lpstr>Reasoning about unknown code (2) - Some facts prior to mystery call</vt:lpstr>
      <vt:lpstr>Reasoning about unknown code (3) - modification of node0 requires authority</vt:lpstr>
      <vt:lpstr>Reasoning about unknown code (4) -Proof by contradiction</vt:lpstr>
      <vt:lpstr>Reasoning about unknown code (5) -Finishing the proof</vt:lpstr>
      <vt:lpstr>Contributions / Outcomes</vt:lpstr>
      <vt:lpstr>Appendix</vt:lpstr>
      <vt:lpstr>CON1: Permission – Observations (2)</vt:lpstr>
      <vt:lpstr>CON1: Permission – Observations (3)</vt:lpstr>
      <vt:lpstr>CON1: Permission – Observations (4)</vt:lpstr>
      <vt:lpstr>CON5: Caretaker Pattern</vt:lpstr>
      <vt:lpstr>Membrane Pattern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in Concurrency Benchmarking   Simon Charalambous, Jordan Loh, Yerzhan Mazhkenov, Karolis Mituzas, Ethan Moss, Andreas Voskou  Supervisors: Prof.  Sophia Drossopoulou, Juliana Franco</dc:title>
  <dc:creator>Loh, Jordan</dc:creator>
  <cp:lastModifiedBy>Loh, Jordan</cp:lastModifiedBy>
  <cp:revision>55</cp:revision>
  <cp:lastPrinted>2017-05-21T20:39:13Z</cp:lastPrinted>
  <dcterms:created xsi:type="dcterms:W3CDTF">2017-05-21T19:56:32Z</dcterms:created>
  <dcterms:modified xsi:type="dcterms:W3CDTF">2017-09-11T19:42:36Z</dcterms:modified>
</cp:coreProperties>
</file>